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9"/>
  </p:notesMasterIdLst>
  <p:handoutMasterIdLst>
    <p:handoutMasterId r:id="rId20"/>
  </p:handoutMasterIdLst>
  <p:sldIdLst>
    <p:sldId id="256" r:id="rId2"/>
    <p:sldId id="257" r:id="rId3"/>
    <p:sldId id="258" r:id="rId4"/>
    <p:sldId id="259" r:id="rId5"/>
    <p:sldId id="260" r:id="rId6"/>
    <p:sldId id="271" r:id="rId7"/>
    <p:sldId id="261" r:id="rId8"/>
    <p:sldId id="272" r:id="rId9"/>
    <p:sldId id="274" r:id="rId10"/>
    <p:sldId id="263" r:id="rId11"/>
    <p:sldId id="264" r:id="rId12"/>
    <p:sldId id="266" r:id="rId13"/>
    <p:sldId id="267" r:id="rId14"/>
    <p:sldId id="268" r:id="rId15"/>
    <p:sldId id="269" r:id="rId16"/>
    <p:sldId id="270"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92"/>
    <p:restoredTop sz="71883"/>
  </p:normalViewPr>
  <p:slideViewPr>
    <p:cSldViewPr snapToGrid="0" snapToObjects="1">
      <p:cViewPr>
        <p:scale>
          <a:sx n="112" d="100"/>
          <a:sy n="112" d="100"/>
        </p:scale>
        <p:origin x="-648"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268C81-0807-E546-B827-C16CBC8CDB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A92D96-C77F-5943-9E7F-90F2FC521E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265165-0D9A-7C47-8308-FF73DCA330BE}" type="datetimeFigureOut">
              <a:rPr lang="en-US" smtClean="0"/>
              <a:t>4/28/20</a:t>
            </a:fld>
            <a:endParaRPr lang="en-US"/>
          </a:p>
        </p:txBody>
      </p:sp>
      <p:sp>
        <p:nvSpPr>
          <p:cNvPr id="4" name="Footer Placeholder 3">
            <a:extLst>
              <a:ext uri="{FF2B5EF4-FFF2-40B4-BE49-F238E27FC236}">
                <a16:creationId xmlns:a16="http://schemas.microsoft.com/office/drawing/2014/main" id="{4F8DDD1C-F786-3141-8AF3-E350C6AAF4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F84F4F8-B5B3-1F40-9BB8-D9A00291B25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9652DC-7305-C44E-A985-9B2556903B7D}" type="slidenum">
              <a:rPr lang="en-US" smtClean="0"/>
              <a:t>‹#›</a:t>
            </a:fld>
            <a:endParaRPr lang="en-US"/>
          </a:p>
        </p:txBody>
      </p:sp>
    </p:spTree>
    <p:extLst>
      <p:ext uri="{BB962C8B-B14F-4D97-AF65-F5344CB8AC3E}">
        <p14:creationId xmlns:p14="http://schemas.microsoft.com/office/powerpoint/2010/main" val="10958640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759CAC-7076-CD46-B748-48EB81538A73}" type="datetimeFigureOut">
              <a:rPr lang="en-US" smtClean="0"/>
              <a:t>4/27/20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742691-FFF1-0A4D-91FE-2066F2CD8AE0}" type="slidenum">
              <a:rPr lang="en-US" smtClean="0"/>
              <a:t>‹#›</a:t>
            </a:fld>
            <a:endParaRPr lang="en-US"/>
          </a:p>
        </p:txBody>
      </p:sp>
    </p:spTree>
    <p:extLst>
      <p:ext uri="{BB962C8B-B14F-4D97-AF65-F5344CB8AC3E}">
        <p14:creationId xmlns:p14="http://schemas.microsoft.com/office/powerpoint/2010/main" val="3477200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742691-FFF1-0A4D-91FE-2066F2CD8AE0}" type="slidenum">
              <a:rPr lang="en-US" smtClean="0"/>
              <a:t>1</a:t>
            </a:fld>
            <a:endParaRPr lang="en-US"/>
          </a:p>
        </p:txBody>
      </p:sp>
    </p:spTree>
    <p:extLst>
      <p:ext uri="{BB962C8B-B14F-4D97-AF65-F5344CB8AC3E}">
        <p14:creationId xmlns:p14="http://schemas.microsoft.com/office/powerpoint/2010/main" val="741494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UcPeriod"/>
            </a:pPr>
            <a:r>
              <a:rPr lang="en-US" dirty="0"/>
              <a:t>Clear evidence of a mitochondrial to nuclear translocation event (</a:t>
            </a:r>
            <a:r>
              <a:rPr lang="en-US" dirty="0" err="1"/>
              <a:t>numt</a:t>
            </a:r>
            <a:r>
              <a:rPr lang="en-US" dirty="0"/>
              <a:t>) amplification </a:t>
            </a:r>
            <a:r>
              <a:rPr lang="en-US" dirty="0" err="1"/>
              <a:t>withing</a:t>
            </a:r>
            <a:r>
              <a:rPr lang="en-US" dirty="0"/>
              <a:t> the red box</a:t>
            </a:r>
          </a:p>
          <a:p>
            <a:pPr marL="228600" indent="-228600">
              <a:buAutoNum type="alphaUcPeriod"/>
            </a:pPr>
            <a:r>
              <a:rPr lang="en-US" dirty="0"/>
              <a:t>ML tree with </a:t>
            </a:r>
            <a:r>
              <a:rPr lang="en-US" dirty="0" err="1"/>
              <a:t>numts</a:t>
            </a:r>
            <a:r>
              <a:rPr lang="en-US" dirty="0"/>
              <a:t> removed</a:t>
            </a:r>
          </a:p>
          <a:p>
            <a:pPr marL="685800" lvl="1" indent="-228600">
              <a:buAutoNum type="alphaUcPeriod"/>
            </a:pPr>
            <a:r>
              <a:rPr lang="en-US" dirty="0"/>
              <a:t>Misidentification is shown with the lion sequence that groups in with the snow leopard</a:t>
            </a:r>
          </a:p>
          <a:p>
            <a:pPr marL="0" lvl="0" indent="0">
              <a:buNone/>
            </a:pPr>
            <a:r>
              <a:rPr lang="en-US" dirty="0"/>
              <a:t>Reason for taking away the </a:t>
            </a:r>
            <a:r>
              <a:rPr lang="en-US" dirty="0" err="1"/>
              <a:t>numts</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Because the majority of all previous phylogenetic studies of Panthera relied at least partially on mitochondrial data, the pub- </a:t>
            </a:r>
            <a:r>
              <a:rPr lang="en-US" sz="1200" kern="1200" dirty="0" err="1">
                <a:solidFill>
                  <a:schemeClr val="tx1"/>
                </a:solidFill>
                <a:effectLst/>
                <a:latin typeface="+mn-lt"/>
                <a:ea typeface="+mn-ea"/>
                <a:cs typeface="+mn-cs"/>
              </a:rPr>
              <a:t>lished</a:t>
            </a:r>
            <a:r>
              <a:rPr lang="en-US" sz="1200" kern="1200" dirty="0">
                <a:solidFill>
                  <a:schemeClr val="tx1"/>
                </a:solidFill>
                <a:effectLst/>
                <a:latin typeface="+mn-lt"/>
                <a:ea typeface="+mn-ea"/>
                <a:cs typeface="+mn-cs"/>
              </a:rPr>
              <a:t> existence of Panthera </a:t>
            </a:r>
            <a:r>
              <a:rPr lang="en-US" sz="1200" kern="1200" dirty="0" err="1">
                <a:solidFill>
                  <a:schemeClr val="tx1"/>
                </a:solidFill>
                <a:effectLst/>
                <a:latin typeface="+mn-lt"/>
                <a:ea typeface="+mn-ea"/>
                <a:cs typeface="+mn-cs"/>
              </a:rPr>
              <a:t>numts</a:t>
            </a:r>
            <a:r>
              <a:rPr lang="en-US" sz="1200" kern="1200" dirty="0">
                <a:solidFill>
                  <a:schemeClr val="tx1"/>
                </a:solidFill>
                <a:effectLst/>
                <a:latin typeface="+mn-lt"/>
                <a:ea typeface="+mn-ea"/>
                <a:cs typeface="+mn-cs"/>
              </a:rPr>
              <a:t> raised the possibility of </a:t>
            </a:r>
            <a:r>
              <a:rPr lang="en-US" sz="1200" kern="1200" dirty="0" err="1">
                <a:solidFill>
                  <a:schemeClr val="tx1"/>
                </a:solidFill>
                <a:effectLst/>
                <a:latin typeface="+mn-lt"/>
                <a:ea typeface="+mn-ea"/>
                <a:cs typeface="+mn-cs"/>
              </a:rPr>
              <a:t>numt</a:t>
            </a:r>
            <a:r>
              <a:rPr lang="en-US" sz="1200" kern="1200" dirty="0">
                <a:solidFill>
                  <a:schemeClr val="tx1"/>
                </a:solidFill>
                <a:effectLst/>
                <a:latin typeface="+mn-lt"/>
                <a:ea typeface="+mn-ea"/>
                <a:cs typeface="+mn-cs"/>
              </a:rPr>
              <a:t> amplification for these sequences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u="sng" kern="1200" dirty="0">
                <a:solidFill>
                  <a:schemeClr val="tx1"/>
                </a:solidFill>
                <a:effectLst/>
                <a:latin typeface="+mn-lt"/>
                <a:ea typeface="+mn-ea"/>
                <a:cs typeface="+mn-cs"/>
              </a:rPr>
              <a:t>By including all published and novel (i.e. those identified in this study) </a:t>
            </a:r>
            <a:r>
              <a:rPr lang="en-US" sz="1600" b="1" u="sng" kern="1200" dirty="0" err="1">
                <a:solidFill>
                  <a:schemeClr val="tx1"/>
                </a:solidFill>
                <a:effectLst/>
                <a:latin typeface="+mn-lt"/>
                <a:ea typeface="+mn-ea"/>
                <a:cs typeface="+mn-cs"/>
              </a:rPr>
              <a:t>numts</a:t>
            </a:r>
            <a:r>
              <a:rPr lang="en-US" sz="1600" b="1" u="sng" kern="1200" dirty="0">
                <a:solidFill>
                  <a:schemeClr val="tx1"/>
                </a:solidFill>
                <a:effectLst/>
                <a:latin typeface="+mn-lt"/>
                <a:ea typeface="+mn-ea"/>
                <a:cs typeface="+mn-cs"/>
              </a:rPr>
              <a:t>, as well as the complete mtDNA genome sequences that are putatively </a:t>
            </a:r>
            <a:r>
              <a:rPr lang="en-US" sz="1600" b="1" u="sng" kern="1200" dirty="0" err="1">
                <a:solidFill>
                  <a:schemeClr val="tx1"/>
                </a:solidFill>
                <a:effectLst/>
                <a:latin typeface="+mn-lt"/>
                <a:ea typeface="+mn-ea"/>
                <a:cs typeface="+mn-cs"/>
              </a:rPr>
              <a:t>cyto</a:t>
            </a:r>
            <a:r>
              <a:rPr lang="en-US" sz="1600" b="1" u="sng" kern="1200" dirty="0">
                <a:solidFill>
                  <a:schemeClr val="tx1"/>
                </a:solidFill>
                <a:effectLst/>
                <a:latin typeface="+mn-lt"/>
                <a:ea typeface="+mn-ea"/>
                <a:cs typeface="+mn-cs"/>
              </a:rPr>
              <a:t>- </a:t>
            </a:r>
            <a:r>
              <a:rPr lang="en-US" sz="1600" b="1" u="sng" kern="1200" dirty="0" err="1">
                <a:solidFill>
                  <a:schemeClr val="tx1"/>
                </a:solidFill>
                <a:effectLst/>
                <a:latin typeface="+mn-lt"/>
                <a:ea typeface="+mn-ea"/>
                <a:cs typeface="+mn-cs"/>
              </a:rPr>
              <a:t>plasmic</a:t>
            </a:r>
            <a:r>
              <a:rPr lang="en-US" sz="1600" b="1" u="sng" kern="1200" dirty="0">
                <a:solidFill>
                  <a:schemeClr val="tx1"/>
                </a:solidFill>
                <a:effectLst/>
                <a:latin typeface="+mn-lt"/>
                <a:ea typeface="+mn-ea"/>
                <a:cs typeface="+mn-cs"/>
              </a:rPr>
              <a:t> in origin, we readily identified and removed </a:t>
            </a:r>
            <a:r>
              <a:rPr lang="en-US" sz="1600" b="1" u="sng" kern="1200" dirty="0" err="1">
                <a:solidFill>
                  <a:schemeClr val="tx1"/>
                </a:solidFill>
                <a:effectLst/>
                <a:latin typeface="+mn-lt"/>
                <a:ea typeface="+mn-ea"/>
                <a:cs typeface="+mn-cs"/>
              </a:rPr>
              <a:t>numts</a:t>
            </a:r>
            <a:r>
              <a:rPr lang="en-US" sz="1600" b="1" u="sng" kern="1200" dirty="0">
                <a:solidFill>
                  <a:schemeClr val="tx1"/>
                </a:solidFill>
                <a:effectLst/>
                <a:latin typeface="+mn-lt"/>
                <a:ea typeface="+mn-ea"/>
                <a:cs typeface="+mn-cs"/>
              </a:rPr>
              <a:t> from the dataset </a:t>
            </a:r>
            <a:endParaRPr lang="en-US" sz="1600" b="1" u="sng"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C742691-FFF1-0A4D-91FE-2066F2CD8AE0}" type="slidenum">
              <a:rPr lang="en-US" smtClean="0"/>
              <a:t>10</a:t>
            </a:fld>
            <a:endParaRPr lang="en-US"/>
          </a:p>
        </p:txBody>
      </p:sp>
    </p:spTree>
    <p:extLst>
      <p:ext uri="{BB962C8B-B14F-4D97-AF65-F5344CB8AC3E}">
        <p14:creationId xmlns:p14="http://schemas.microsoft.com/office/powerpoint/2010/main" val="3724859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preliminary analysis of published pantherid TTR gene segments revealed similar discordant levels of intra- and interspecies dissimilarity involving snow leopard and lion sequences. </a:t>
            </a:r>
            <a:endParaRPr lang="en-US" dirty="0"/>
          </a:p>
          <a:p>
            <a:endParaRPr lang="en-US" dirty="0"/>
          </a:p>
        </p:txBody>
      </p:sp>
      <p:sp>
        <p:nvSpPr>
          <p:cNvPr id="4" name="Slide Number Placeholder 3"/>
          <p:cNvSpPr>
            <a:spLocks noGrp="1"/>
          </p:cNvSpPr>
          <p:nvPr>
            <p:ph type="sldNum" sz="quarter" idx="5"/>
          </p:nvPr>
        </p:nvSpPr>
        <p:spPr/>
        <p:txBody>
          <a:bodyPr/>
          <a:lstStyle/>
          <a:p>
            <a:fld id="{7C742691-FFF1-0A4D-91FE-2066F2CD8AE0}" type="slidenum">
              <a:rPr lang="en-US" smtClean="0"/>
              <a:t>11</a:t>
            </a:fld>
            <a:endParaRPr lang="en-US"/>
          </a:p>
        </p:txBody>
      </p:sp>
    </p:spTree>
    <p:extLst>
      <p:ext uri="{BB962C8B-B14F-4D97-AF65-F5344CB8AC3E}">
        <p14:creationId xmlns:p14="http://schemas.microsoft.com/office/powerpoint/2010/main" val="1275378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LIKELIHOOD analysis based on the complete Supermatrix.</a:t>
            </a:r>
          </a:p>
          <a:p>
            <a:r>
              <a:rPr lang="en-US" dirty="0"/>
              <a:t>Shows a Lion-Leopard Monophyly, with the jaguar being a sister taxa, and Tiger-Snow Leopard monophyly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X chromosome partition also recapitulated lion–jaguar monophyly with significantly greater support using BI than ML, consistent with the non-conservative nature of the Bayesian method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sng" kern="1200" dirty="0">
                <a:solidFill>
                  <a:schemeClr val="tx1"/>
                </a:solidFill>
                <a:effectLst/>
                <a:latin typeface="+mn-lt"/>
                <a:ea typeface="+mn-ea"/>
                <a:cs typeface="+mn-cs"/>
              </a:rPr>
              <a:t>The rooted mtDNA partition did not support tiger–snow leopard monophyly, and only received low support when unrooted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none" kern="1200" dirty="0">
                <a:solidFill>
                  <a:schemeClr val="tx1"/>
                </a:solidFill>
                <a:effectLst/>
                <a:latin typeface="+mn-lt"/>
                <a:ea typeface="+mn-ea"/>
                <a:cs typeface="+mn-cs"/>
              </a:rPr>
              <a:t>	</a:t>
            </a:r>
            <a:r>
              <a:rPr lang="en-US" sz="1400" b="1" u="sng" kern="1200" dirty="0">
                <a:solidFill>
                  <a:schemeClr val="tx1"/>
                </a:solidFill>
                <a:effectLst/>
                <a:latin typeface="+mn-lt"/>
                <a:ea typeface="+mn-ea"/>
                <a:cs typeface="+mn-cs"/>
              </a:rPr>
              <a:t>Branch length in unrooted tree is far off from each other.</a:t>
            </a:r>
            <a:endParaRPr lang="en-US" sz="1400" b="1" u="sng"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C742691-FFF1-0A4D-91FE-2066F2CD8AE0}" type="slidenum">
              <a:rPr lang="en-US" smtClean="0"/>
              <a:t>12</a:t>
            </a:fld>
            <a:endParaRPr lang="en-US"/>
          </a:p>
        </p:txBody>
      </p:sp>
    </p:spTree>
    <p:extLst>
      <p:ext uri="{BB962C8B-B14F-4D97-AF65-F5344CB8AC3E}">
        <p14:creationId xmlns:p14="http://schemas.microsoft.com/office/powerpoint/2010/main" val="1512124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Divergence times estimated using MULTIDIVTIME with fossil calibrations: (1) 1.6 MYA minimum (2) 1.8 MYA minimum (3) 3.8 MYA minimum. Shading indicates node 95% credibility intervals. Black tree represents times estimated with fossil calibration (3) removed, and grey tree estimated with fossil calibration (3) included. </a:t>
            </a:r>
            <a:endParaRPr lang="en-US"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no evidence from divergence times (with their broad confidence intervals) and historical and present species </a:t>
            </a:r>
            <a:r>
              <a:rPr lang="en-US" sz="1200" kern="1200" dirty="0" err="1">
                <a:solidFill>
                  <a:schemeClr val="tx1"/>
                </a:solidFill>
                <a:effectLst/>
                <a:latin typeface="+mn-lt"/>
                <a:ea typeface="+mn-ea"/>
                <a:cs typeface="+mn-cs"/>
              </a:rPr>
              <a:t>distribu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tions</a:t>
            </a:r>
            <a:r>
              <a:rPr lang="en-US" sz="1200" kern="1200" dirty="0">
                <a:solidFill>
                  <a:schemeClr val="tx1"/>
                </a:solidFill>
                <a:effectLst/>
                <a:latin typeface="+mn-lt"/>
                <a:ea typeface="+mn-ea"/>
                <a:cs typeface="+mn-cs"/>
              </a:rPr>
              <a:t> that would suggest an obvious mechanism for speciation by </a:t>
            </a:r>
            <a:r>
              <a:rPr lang="en-US" sz="1200" kern="1200" dirty="0" err="1">
                <a:solidFill>
                  <a:schemeClr val="tx1"/>
                </a:solidFill>
                <a:effectLst/>
                <a:latin typeface="+mn-lt"/>
                <a:ea typeface="+mn-ea"/>
                <a:cs typeface="+mn-cs"/>
              </a:rPr>
              <a:t>allopatry</a:t>
            </a:r>
            <a:r>
              <a:rPr lang="en-US" sz="1200" kern="1200" dirty="0">
                <a:solidFill>
                  <a:schemeClr val="tx1"/>
                </a:solidFill>
                <a:effectLst/>
                <a:latin typeface="+mn-lt"/>
                <a:ea typeface="+mn-ea"/>
                <a:cs typeface="+mn-cs"/>
              </a:rPr>
              <a:t> within Panthera. </a:t>
            </a:r>
            <a:endParaRPr lang="en-US" dirty="0"/>
          </a:p>
          <a:p>
            <a:endParaRPr lang="en-US" dirty="0"/>
          </a:p>
        </p:txBody>
      </p:sp>
      <p:sp>
        <p:nvSpPr>
          <p:cNvPr id="4" name="Slide Number Placeholder 3"/>
          <p:cNvSpPr>
            <a:spLocks noGrp="1"/>
          </p:cNvSpPr>
          <p:nvPr>
            <p:ph type="sldNum" sz="quarter" idx="5"/>
          </p:nvPr>
        </p:nvSpPr>
        <p:spPr/>
        <p:txBody>
          <a:bodyPr/>
          <a:lstStyle/>
          <a:p>
            <a:fld id="{7C742691-FFF1-0A4D-91FE-2066F2CD8AE0}" type="slidenum">
              <a:rPr lang="en-US" smtClean="0"/>
              <a:t>13</a:t>
            </a:fld>
            <a:endParaRPr lang="en-US"/>
          </a:p>
        </p:txBody>
      </p:sp>
    </p:spTree>
    <p:extLst>
      <p:ext uri="{BB962C8B-B14F-4D97-AF65-F5344CB8AC3E}">
        <p14:creationId xmlns:p14="http://schemas.microsoft.com/office/powerpoint/2010/main" val="1740739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47.6 kb combined dataset was analyzed as a </a:t>
            </a:r>
            <a:r>
              <a:rPr lang="en-US" sz="1200" kern="1200" dirty="0" err="1">
                <a:solidFill>
                  <a:schemeClr val="tx1"/>
                </a:solidFill>
                <a:effectLst/>
                <a:latin typeface="+mn-lt"/>
                <a:ea typeface="+mn-ea"/>
                <a:cs typeface="+mn-cs"/>
              </a:rPr>
              <a:t>supermatrix</a:t>
            </a:r>
            <a:r>
              <a:rPr lang="en-US" sz="1200" kern="1200" dirty="0">
                <a:solidFill>
                  <a:schemeClr val="tx1"/>
                </a:solidFill>
                <a:effectLst/>
                <a:latin typeface="+mn-lt"/>
                <a:ea typeface="+mn-ea"/>
                <a:cs typeface="+mn-cs"/>
              </a:rPr>
              <a:t> and with respect to individual partitions using maxi- mum likelihood and Bayesian phylogenetic inference, in conjunction with Bayesian Estimation of Species Trees (BEST) which accounts for heterogeneous gene histories. Our results yield a robust consensus topology supporting the monophyly of lion and leopard, with jaguar sister to these species, as well as a sister species relationship of tiger and snow leopard. These results highlight new avenues for the study of </a:t>
            </a:r>
            <a:r>
              <a:rPr lang="en-US" sz="1200" kern="1200" dirty="0" err="1">
                <a:solidFill>
                  <a:schemeClr val="tx1"/>
                </a:solidFill>
                <a:effectLst/>
                <a:latin typeface="+mn-lt"/>
                <a:ea typeface="+mn-ea"/>
                <a:cs typeface="+mn-cs"/>
              </a:rPr>
              <a:t>spe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ciation</a:t>
            </a:r>
            <a:r>
              <a:rPr lang="en-US" sz="1200" kern="1200" dirty="0">
                <a:solidFill>
                  <a:schemeClr val="tx1"/>
                </a:solidFill>
                <a:effectLst/>
                <a:latin typeface="+mn-lt"/>
                <a:ea typeface="+mn-ea"/>
                <a:cs typeface="+mn-cs"/>
              </a:rPr>
              <a:t> genomics and understanding the historical events surrounding the origin of the members of this lineage. </a:t>
            </a:r>
            <a:endParaRPr lang="en-US" dirty="0"/>
          </a:p>
          <a:p>
            <a:endParaRPr lang="en-US" dirty="0"/>
          </a:p>
        </p:txBody>
      </p:sp>
      <p:sp>
        <p:nvSpPr>
          <p:cNvPr id="4" name="Slide Number Placeholder 3"/>
          <p:cNvSpPr>
            <a:spLocks noGrp="1"/>
          </p:cNvSpPr>
          <p:nvPr>
            <p:ph type="sldNum" sz="quarter" idx="5"/>
          </p:nvPr>
        </p:nvSpPr>
        <p:spPr/>
        <p:txBody>
          <a:bodyPr/>
          <a:lstStyle/>
          <a:p>
            <a:fld id="{7C742691-FFF1-0A4D-91FE-2066F2CD8AE0}" type="slidenum">
              <a:rPr lang="en-US" smtClean="0"/>
              <a:t>14</a:t>
            </a:fld>
            <a:endParaRPr lang="en-US"/>
          </a:p>
        </p:txBody>
      </p:sp>
    </p:spTree>
    <p:extLst>
      <p:ext uri="{BB962C8B-B14F-4D97-AF65-F5344CB8AC3E}">
        <p14:creationId xmlns:p14="http://schemas.microsoft.com/office/powerpoint/2010/main" val="900001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742691-FFF1-0A4D-91FE-2066F2CD8AE0}" type="slidenum">
              <a:rPr lang="en-US" smtClean="0"/>
              <a:t>15</a:t>
            </a:fld>
            <a:endParaRPr lang="en-US"/>
          </a:p>
        </p:txBody>
      </p:sp>
    </p:spTree>
    <p:extLst>
      <p:ext uri="{BB962C8B-B14F-4D97-AF65-F5344CB8AC3E}">
        <p14:creationId xmlns:p14="http://schemas.microsoft.com/office/powerpoint/2010/main" val="3766277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742691-FFF1-0A4D-91FE-2066F2CD8AE0}" type="slidenum">
              <a:rPr lang="en-US" smtClean="0"/>
              <a:t>16</a:t>
            </a:fld>
            <a:endParaRPr lang="en-US"/>
          </a:p>
        </p:txBody>
      </p:sp>
    </p:spTree>
    <p:extLst>
      <p:ext uri="{BB962C8B-B14F-4D97-AF65-F5344CB8AC3E}">
        <p14:creationId xmlns:p14="http://schemas.microsoft.com/office/powerpoint/2010/main" val="901228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evolutionary history was inferred by using the Maximum Likelihood method and Jones et al. w/freq. model [1]. The tree with the highest log likelihood (-1373.18) is shown. The percentage of trees in which the associated taxa clustered together is shown next to the branches. Initial tree(s) for the heuristic search were obtained by applying the Neighbor-Joining method to a matrix of pairwise distances estimated using the JTT model. This analysis involved 6 amino acid sequences. There were a total of 379 positions in the final dataset.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Overall low bootstrap results, low results</a:t>
            </a:r>
            <a:endParaRPr lang="en-US" dirty="0"/>
          </a:p>
        </p:txBody>
      </p:sp>
      <p:sp>
        <p:nvSpPr>
          <p:cNvPr id="4" name="Slide Number Placeholder 3"/>
          <p:cNvSpPr>
            <a:spLocks noGrp="1"/>
          </p:cNvSpPr>
          <p:nvPr>
            <p:ph type="sldNum" sz="quarter" idx="5"/>
          </p:nvPr>
        </p:nvSpPr>
        <p:spPr/>
        <p:txBody>
          <a:bodyPr/>
          <a:lstStyle/>
          <a:p>
            <a:fld id="{7C742691-FFF1-0A4D-91FE-2066F2CD8AE0}" type="slidenum">
              <a:rPr lang="en-US" smtClean="0"/>
              <a:t>17</a:t>
            </a:fld>
            <a:endParaRPr lang="en-US"/>
          </a:p>
        </p:txBody>
      </p:sp>
    </p:spTree>
    <p:extLst>
      <p:ext uri="{BB962C8B-B14F-4D97-AF65-F5344CB8AC3E}">
        <p14:creationId xmlns:p14="http://schemas.microsoft.com/office/powerpoint/2010/main" val="98861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742691-FFF1-0A4D-91FE-2066F2CD8AE0}" type="slidenum">
              <a:rPr lang="en-US" smtClean="0"/>
              <a:t>2</a:t>
            </a:fld>
            <a:endParaRPr lang="en-US"/>
          </a:p>
        </p:txBody>
      </p:sp>
    </p:spTree>
    <p:extLst>
      <p:ext uri="{BB962C8B-B14F-4D97-AF65-F5344CB8AC3E}">
        <p14:creationId xmlns:p14="http://schemas.microsoft.com/office/powerpoint/2010/main" val="312777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742691-FFF1-0A4D-91FE-2066F2CD8AE0}" type="slidenum">
              <a:rPr lang="en-US" smtClean="0"/>
              <a:t>3</a:t>
            </a:fld>
            <a:endParaRPr lang="en-US"/>
          </a:p>
        </p:txBody>
      </p:sp>
    </p:spTree>
    <p:extLst>
      <p:ext uri="{BB962C8B-B14F-4D97-AF65-F5344CB8AC3E}">
        <p14:creationId xmlns:p14="http://schemas.microsoft.com/office/powerpoint/2010/main" val="2923445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742691-FFF1-0A4D-91FE-2066F2CD8AE0}" type="slidenum">
              <a:rPr lang="en-US" smtClean="0"/>
              <a:t>4</a:t>
            </a:fld>
            <a:endParaRPr lang="en-US"/>
          </a:p>
        </p:txBody>
      </p:sp>
    </p:spTree>
    <p:extLst>
      <p:ext uri="{BB962C8B-B14F-4D97-AF65-F5344CB8AC3E}">
        <p14:creationId xmlns:p14="http://schemas.microsoft.com/office/powerpoint/2010/main" val="3845995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742691-FFF1-0A4D-91FE-2066F2CD8AE0}" type="slidenum">
              <a:rPr lang="en-US" smtClean="0"/>
              <a:t>5</a:t>
            </a:fld>
            <a:endParaRPr lang="en-US"/>
          </a:p>
        </p:txBody>
      </p:sp>
    </p:spTree>
    <p:extLst>
      <p:ext uri="{BB962C8B-B14F-4D97-AF65-F5344CB8AC3E}">
        <p14:creationId xmlns:p14="http://schemas.microsoft.com/office/powerpoint/2010/main" val="3971174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Sequence </a:t>
            </a:r>
            <a:r>
              <a:rPr lang="en-US" dirty="0" err="1"/>
              <a:t>Alignement</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(1) Y chromosome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autosomae</a:t>
            </a:r>
            <a:endParaRPr lang="en-US" sz="1200" kern="1200" dirty="0">
              <a:solidFill>
                <a:schemeClr val="tx1"/>
              </a:solidFill>
              <a:effectLst/>
              <a:latin typeface="+mn-lt"/>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 (3) X chromosome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 (4) mitochondrial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Combinations of partitions were also defined as (5) nuclear (Y chromosome, X chromosome, and autosomes)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 (6) uniparental (Y chromosome and mitochondria). </a:t>
            </a:r>
            <a:endParaRPr lang="en-US" dirty="0"/>
          </a:p>
          <a:p>
            <a:pPr marL="628650" lvl="1" indent="-171450">
              <a:buFont typeface="Arial" panose="020B0604020202020204" pitchFamily="34" charset="0"/>
              <a:buChar char="•"/>
            </a:pPr>
            <a:endParaRPr lang="en-US" dirty="0"/>
          </a:p>
          <a:p>
            <a:r>
              <a:rPr lang="en-US" dirty="0"/>
              <a:t>Bayesian Interference:</a:t>
            </a:r>
          </a:p>
          <a:p>
            <a:pPr marL="628650" lvl="1" indent="-171450">
              <a:buFont typeface="Arial" panose="020B0604020202020204" pitchFamily="34" charset="0"/>
              <a:buChar char="•"/>
            </a:pPr>
            <a:r>
              <a:rPr lang="en-US" dirty="0"/>
              <a:t>For individual gene segments, it ran 1.5 mil generations and saved every 100</a:t>
            </a:r>
            <a:r>
              <a:rPr lang="en-US" baseline="30000" dirty="0"/>
              <a:t>th</a:t>
            </a:r>
            <a:r>
              <a:rPr lang="en-US" dirty="0"/>
              <a:t> tree; discarded the first 250000 as burn-in.</a:t>
            </a:r>
          </a:p>
          <a:p>
            <a:pPr marL="628650" lvl="1" indent="-171450">
              <a:buFont typeface="Arial" panose="020B0604020202020204" pitchFamily="34" charset="0"/>
              <a:buChar char="•"/>
            </a:pPr>
            <a:r>
              <a:rPr lang="en-US" dirty="0"/>
              <a:t>For the 6 matrices, the MCMC algorithm ran for 3.o mil gen., with every 100</a:t>
            </a:r>
            <a:r>
              <a:rPr lang="en-US" baseline="30000" dirty="0"/>
              <a:t>th</a:t>
            </a:r>
            <a:r>
              <a:rPr lang="en-US" dirty="0"/>
              <a:t> tree saved and first 750000 discarded</a:t>
            </a:r>
          </a:p>
          <a:p>
            <a:pPr marL="628650" lvl="1" indent="-171450">
              <a:buFont typeface="Arial" panose="020B0604020202020204" pitchFamily="34" charset="0"/>
              <a:buChar char="•"/>
            </a:pPr>
            <a:r>
              <a:rPr lang="en-US" dirty="0"/>
              <a:t>Treespace was use</a:t>
            </a:r>
          </a:p>
          <a:p>
            <a:pPr marL="0" lvl="0" indent="0">
              <a:buFont typeface="Arial" panose="020B0604020202020204" pitchFamily="34" charset="0"/>
              <a:buNone/>
            </a:pPr>
            <a:r>
              <a:rPr lang="en-US" dirty="0"/>
              <a:t>BEST</a:t>
            </a:r>
          </a:p>
          <a:p>
            <a:pPr marL="628650" lvl="1" indent="-171450">
              <a:buFont typeface="Arial" panose="020B0604020202020204" pitchFamily="34" charset="0"/>
              <a:buChar char="•"/>
            </a:pPr>
            <a:r>
              <a:rPr lang="en-US" dirty="0"/>
              <a:t>Used to construct a species tree from individual Bayesian genes</a:t>
            </a:r>
          </a:p>
          <a:p>
            <a:pPr marL="628650" lvl="1" indent="-171450">
              <a:buFont typeface="Arial" panose="020B0604020202020204" pitchFamily="34" charset="0"/>
              <a:buChar char="•"/>
            </a:pPr>
            <a:r>
              <a:rPr lang="en-US" dirty="0"/>
              <a:t>MCMC algorithm ran for 10 mil gen., saving every 1000</a:t>
            </a:r>
            <a:r>
              <a:rPr lang="en-US" baseline="30000" dirty="0"/>
              <a:t>th</a:t>
            </a:r>
            <a:r>
              <a:rPr lang="en-US" dirty="0"/>
              <a:t> gene tree and discarding the first 1mil as burn-in</a:t>
            </a:r>
          </a:p>
          <a:p>
            <a:pPr marL="628650" lvl="1" indent="-171450">
              <a:buFont typeface="Arial" panose="020B0604020202020204" pitchFamily="34" charset="0"/>
              <a:buChar char="•"/>
            </a:pPr>
            <a:r>
              <a:rPr lang="en-US" dirty="0"/>
              <a:t>Results: Final species topology with support values listed as posterior probabilities</a:t>
            </a:r>
          </a:p>
        </p:txBody>
      </p:sp>
      <p:sp>
        <p:nvSpPr>
          <p:cNvPr id="4" name="Slide Number Placeholder 3"/>
          <p:cNvSpPr>
            <a:spLocks noGrp="1"/>
          </p:cNvSpPr>
          <p:nvPr>
            <p:ph type="sldNum" sz="quarter" idx="5"/>
          </p:nvPr>
        </p:nvSpPr>
        <p:spPr/>
        <p:txBody>
          <a:bodyPr/>
          <a:lstStyle/>
          <a:p>
            <a:fld id="{7C742691-FFF1-0A4D-91FE-2066F2CD8AE0}" type="slidenum">
              <a:rPr lang="en-US" smtClean="0"/>
              <a:t>6</a:t>
            </a:fld>
            <a:endParaRPr lang="en-US"/>
          </a:p>
        </p:txBody>
      </p:sp>
    </p:spTree>
    <p:extLst>
      <p:ext uri="{BB962C8B-B14F-4D97-AF65-F5344CB8AC3E}">
        <p14:creationId xmlns:p14="http://schemas.microsoft.com/office/powerpoint/2010/main" val="2914827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Physical amp of the domestic cat single-copy Y-linked gene region and the corresponding BAC (</a:t>
            </a:r>
            <a:r>
              <a:rPr lang="en-US" sz="1200" b="0" i="0" kern="1200" dirty="0">
                <a:solidFill>
                  <a:schemeClr val="tx1"/>
                </a:solidFill>
                <a:effectLst/>
                <a:latin typeface="+mn-lt"/>
                <a:ea typeface="+mn-ea"/>
                <a:cs typeface="+mn-cs"/>
              </a:rPr>
              <a:t>bacterial artificial chromosome)</a:t>
            </a:r>
            <a:r>
              <a:rPr lang="en-US" dirty="0"/>
              <a:t> clones DNAs used for PCR amplification. This domestic cat gene was used in the study to build the Supermatrix.</a:t>
            </a:r>
          </a:p>
          <a:p>
            <a:r>
              <a:rPr lang="en-US" dirty="0"/>
              <a:t>The complete domestic cat cDNA sequence for each Y-linked. X-degenerate, single-cope gene was obtained from </a:t>
            </a:r>
            <a:r>
              <a:rPr lang="en-US" dirty="0" err="1"/>
              <a:t>GNBank</a:t>
            </a:r>
            <a:endParaRPr lang="en-US" dirty="0"/>
          </a:p>
          <a:p>
            <a:endParaRPr lang="en-US" dirty="0"/>
          </a:p>
          <a:p>
            <a:r>
              <a:rPr lang="en-US" dirty="0"/>
              <a:t>Matrix analysis results: </a:t>
            </a:r>
            <a:r>
              <a:rPr lang="en-US" sz="1200" kern="1200" dirty="0">
                <a:solidFill>
                  <a:schemeClr val="tx1"/>
                </a:solidFill>
                <a:effectLst/>
                <a:latin typeface="+mn-lt"/>
                <a:ea typeface="+mn-ea"/>
                <a:cs typeface="+mn-cs"/>
              </a:rPr>
              <a:t>The final </a:t>
            </a:r>
            <a:r>
              <a:rPr lang="en-US" sz="1200" kern="1200" dirty="0" err="1">
                <a:solidFill>
                  <a:schemeClr val="tx1"/>
                </a:solidFill>
                <a:effectLst/>
                <a:latin typeface="+mn-lt"/>
                <a:ea typeface="+mn-ea"/>
                <a:cs typeface="+mn-cs"/>
              </a:rPr>
              <a:t>supermatrix</a:t>
            </a:r>
            <a:r>
              <a:rPr lang="en-US" sz="1200" kern="1200" dirty="0">
                <a:solidFill>
                  <a:schemeClr val="tx1"/>
                </a:solidFill>
                <a:effectLst/>
                <a:latin typeface="+mn-lt"/>
                <a:ea typeface="+mn-ea"/>
                <a:cs typeface="+mn-cs"/>
              </a:rPr>
              <a:t> consisted of 47,628 nucleotides (</a:t>
            </a:r>
            <a:r>
              <a:rPr lang="en-US" sz="1200" b="1" kern="1200" dirty="0">
                <a:solidFill>
                  <a:schemeClr val="tx1"/>
                </a:solidFill>
                <a:effectLst/>
                <a:latin typeface="+mn-lt"/>
                <a:ea typeface="+mn-ea"/>
                <a:cs typeface="+mn-cs"/>
              </a:rPr>
              <a:t>974</a:t>
            </a:r>
            <a:r>
              <a:rPr lang="en-US" sz="1200" kern="1200" dirty="0">
                <a:solidFill>
                  <a:schemeClr val="tx1"/>
                </a:solidFill>
                <a:effectLst/>
                <a:latin typeface="+mn-lt"/>
                <a:ea typeface="+mn-ea"/>
                <a:cs typeface="+mn-cs"/>
              </a:rPr>
              <a:t> sites excluded as either gaps or ambiguous) partitioned as follows: </a:t>
            </a:r>
            <a:endParaRPr lang="en-US" dirty="0"/>
          </a:p>
          <a:p>
            <a:r>
              <a:rPr lang="en-US" sz="1200" kern="1200" dirty="0">
                <a:solidFill>
                  <a:schemeClr val="tx1"/>
                </a:solidFill>
                <a:effectLst/>
                <a:latin typeface="+mn-lt"/>
                <a:ea typeface="+mn-ea"/>
                <a:cs typeface="+mn-cs"/>
              </a:rPr>
              <a:t>MSY  (19,140 </a:t>
            </a:r>
            <a:r>
              <a:rPr lang="en-US" sz="1200" kern="1200" dirty="0" err="1">
                <a:solidFill>
                  <a:schemeClr val="tx1"/>
                </a:solidFill>
                <a:effectLst/>
                <a:latin typeface="+mn-lt"/>
                <a:ea typeface="+mn-ea"/>
                <a:cs typeface="+mn-cs"/>
              </a:rPr>
              <a:t>bp</a:t>
            </a:r>
            <a:r>
              <a:rPr lang="en-US" sz="1200" kern="1200" dirty="0">
                <a:solidFill>
                  <a:schemeClr val="tx1"/>
                </a:solidFill>
                <a:effectLst/>
                <a:latin typeface="+mn-lt"/>
                <a:ea typeface="+mn-ea"/>
                <a:cs typeface="+mn-cs"/>
              </a:rPr>
              <a:t>), autosomes (19,124 </a:t>
            </a:r>
            <a:r>
              <a:rPr lang="en-US" sz="1200" kern="1200" dirty="0" err="1">
                <a:solidFill>
                  <a:schemeClr val="tx1"/>
                </a:solidFill>
                <a:effectLst/>
                <a:latin typeface="+mn-lt"/>
                <a:ea typeface="+mn-ea"/>
                <a:cs typeface="+mn-cs"/>
              </a:rPr>
              <a:t>bp</a:t>
            </a:r>
            <a:r>
              <a:rPr lang="en-US" sz="1200" kern="1200" dirty="0">
                <a:solidFill>
                  <a:schemeClr val="tx1"/>
                </a:solidFill>
                <a:effectLst/>
                <a:latin typeface="+mn-lt"/>
                <a:ea typeface="+mn-ea"/>
                <a:cs typeface="+mn-cs"/>
              </a:rPr>
              <a:t>), X chromosome (3223 </a:t>
            </a:r>
            <a:r>
              <a:rPr lang="en-US" sz="1200" kern="1200" dirty="0" err="1">
                <a:solidFill>
                  <a:schemeClr val="tx1"/>
                </a:solidFill>
                <a:effectLst/>
                <a:latin typeface="+mn-lt"/>
                <a:ea typeface="+mn-ea"/>
                <a:cs typeface="+mn-cs"/>
              </a:rPr>
              <a:t>bp</a:t>
            </a:r>
            <a:r>
              <a:rPr lang="en-US" sz="1200" kern="1200" dirty="0">
                <a:solidFill>
                  <a:schemeClr val="tx1"/>
                </a:solidFill>
                <a:effectLst/>
                <a:latin typeface="+mn-lt"/>
                <a:ea typeface="+mn-ea"/>
                <a:cs typeface="+mn-cs"/>
              </a:rPr>
              <a:t>) and mitochondria (6141 </a:t>
            </a:r>
            <a:r>
              <a:rPr lang="en-US" sz="1200" kern="1200" dirty="0" err="1">
                <a:solidFill>
                  <a:schemeClr val="tx1"/>
                </a:solidFill>
                <a:effectLst/>
                <a:latin typeface="+mn-lt"/>
                <a:ea typeface="+mn-ea"/>
                <a:cs typeface="+mn-cs"/>
              </a:rPr>
              <a:t>bp</a:t>
            </a:r>
            <a:r>
              <a:rPr lang="en-US" sz="1200" kern="1200" dirty="0">
                <a:solidFill>
                  <a:schemeClr val="tx1"/>
                </a:solidFill>
                <a:effectLst/>
                <a:latin typeface="+mn-lt"/>
                <a:ea typeface="+mn-ea"/>
                <a:cs typeface="+mn-cs"/>
              </a:rPr>
              <a:t>). The MSY partition was significantly less homoplastic than all other regions of the genome .</a:t>
            </a:r>
            <a:endParaRPr lang="en-US" dirty="0"/>
          </a:p>
          <a:p>
            <a:endParaRPr lang="en-US" dirty="0"/>
          </a:p>
        </p:txBody>
      </p:sp>
      <p:sp>
        <p:nvSpPr>
          <p:cNvPr id="4" name="Slide Number Placeholder 3"/>
          <p:cNvSpPr>
            <a:spLocks noGrp="1"/>
          </p:cNvSpPr>
          <p:nvPr>
            <p:ph type="sldNum" sz="quarter" idx="5"/>
          </p:nvPr>
        </p:nvSpPr>
        <p:spPr/>
        <p:txBody>
          <a:bodyPr/>
          <a:lstStyle/>
          <a:p>
            <a:fld id="{7C742691-FFF1-0A4D-91FE-2066F2CD8AE0}" type="slidenum">
              <a:rPr lang="en-US" smtClean="0"/>
              <a:t>7</a:t>
            </a:fld>
            <a:endParaRPr lang="en-US"/>
          </a:p>
        </p:txBody>
      </p:sp>
    </p:spTree>
    <p:extLst>
      <p:ext uri="{BB962C8B-B14F-4D97-AF65-F5344CB8AC3E}">
        <p14:creationId xmlns:p14="http://schemas.microsoft.com/office/powerpoint/2010/main" val="1153018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742691-FFF1-0A4D-91FE-2066F2CD8AE0}" type="slidenum">
              <a:rPr lang="en-US" smtClean="0"/>
              <a:t>8</a:t>
            </a:fld>
            <a:endParaRPr lang="en-US"/>
          </a:p>
        </p:txBody>
      </p:sp>
    </p:spTree>
    <p:extLst>
      <p:ext uri="{BB962C8B-B14F-4D97-AF65-F5344CB8AC3E}">
        <p14:creationId xmlns:p14="http://schemas.microsoft.com/office/powerpoint/2010/main" val="3734799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Supplemental Table 2</a:t>
            </a:r>
          </a:p>
          <a:p>
            <a:endParaRPr lang="en-US" dirty="0"/>
          </a:p>
        </p:txBody>
      </p:sp>
      <p:sp>
        <p:nvSpPr>
          <p:cNvPr id="4" name="Slide Number Placeholder 3"/>
          <p:cNvSpPr>
            <a:spLocks noGrp="1"/>
          </p:cNvSpPr>
          <p:nvPr>
            <p:ph type="sldNum" sz="quarter" idx="5"/>
          </p:nvPr>
        </p:nvSpPr>
        <p:spPr/>
        <p:txBody>
          <a:bodyPr/>
          <a:lstStyle/>
          <a:p>
            <a:fld id="{7C742691-FFF1-0A4D-91FE-2066F2CD8AE0}" type="slidenum">
              <a:rPr lang="en-US" smtClean="0"/>
              <a:t>9</a:t>
            </a:fld>
            <a:endParaRPr lang="en-US"/>
          </a:p>
        </p:txBody>
      </p:sp>
    </p:spTree>
    <p:extLst>
      <p:ext uri="{BB962C8B-B14F-4D97-AF65-F5344CB8AC3E}">
        <p14:creationId xmlns:p14="http://schemas.microsoft.com/office/powerpoint/2010/main" val="34895481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4/27/20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36736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27931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14713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76887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00488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4/27/20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688578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4/27/20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64824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07850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17577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62082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77955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77628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3276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094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10873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07963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67260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4/27/20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43582905"/>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D6A640B-6684-4338-9199-6EE75873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BAB052D-92E4-4715-895B-E423230754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305051" cy="6858001"/>
            <a:chOff x="0" y="0"/>
            <a:chExt cx="2305051" cy="6858001"/>
          </a:xfrm>
          <a:solidFill>
            <a:schemeClr val="bg2">
              <a:lumMod val="60000"/>
              <a:lumOff val="40000"/>
              <a:alpha val="60000"/>
            </a:schemeClr>
          </a:solidFill>
          <a:effectLst/>
        </p:grpSpPr>
        <p:sp>
          <p:nvSpPr>
            <p:cNvPr id="11" name="Rectangle 5">
              <a:extLst>
                <a:ext uri="{FF2B5EF4-FFF2-40B4-BE49-F238E27FC236}">
                  <a16:creationId xmlns:a16="http://schemas.microsoft.com/office/drawing/2014/main" id="{F9792D54-14D4-44D6-A491-DEA72C26C3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D3CB19E7-637B-4FA1-B5E7-E35CF50AD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B8CED72B-CBE7-450E-BE7C-247E884393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Rectangle 8">
              <a:extLst>
                <a:ext uri="{FF2B5EF4-FFF2-40B4-BE49-F238E27FC236}">
                  <a16:creationId xmlns:a16="http://schemas.microsoft.com/office/drawing/2014/main" id="{3BBD7465-3665-40AE-98E8-F8503EE209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9">
              <a:extLst>
                <a:ext uri="{FF2B5EF4-FFF2-40B4-BE49-F238E27FC236}">
                  <a16:creationId xmlns:a16="http://schemas.microsoft.com/office/drawing/2014/main" id="{86CB6F49-3080-4A29-860D-F8F1AC4AC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EA3A8EBB-EC1C-42C6-B409-E065ACD0E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0F0AAA08-BD9A-4F88-A60C-F2ECB84CE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44ACFC6E-01EE-4A01-8C39-0C4BC6B4EF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DDE8B861-702A-45C6-A7C5-D20764B55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28DFAFFC-4BAC-4606-8F45-47284ED21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B141C913-8CB4-4E5B-B684-BD40367775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6">
              <a:extLst>
                <a:ext uri="{FF2B5EF4-FFF2-40B4-BE49-F238E27FC236}">
                  <a16:creationId xmlns:a16="http://schemas.microsoft.com/office/drawing/2014/main" id="{81E80ADE-DC6D-491B-BAC4-A90D44FD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7">
              <a:extLst>
                <a:ext uri="{FF2B5EF4-FFF2-40B4-BE49-F238E27FC236}">
                  <a16:creationId xmlns:a16="http://schemas.microsoft.com/office/drawing/2014/main" id="{4A425A61-47B5-41CA-A1D6-21C358B89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B44D4532-40A1-4CEB-8A1C-711180D586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31056221-3B7D-4E0B-A366-3E03523EF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0F4CE988-2CA1-4875-8419-BC9914E7A9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1">
              <a:extLst>
                <a:ext uri="{FF2B5EF4-FFF2-40B4-BE49-F238E27FC236}">
                  <a16:creationId xmlns:a16="http://schemas.microsoft.com/office/drawing/2014/main" id="{D5E11DED-8522-4839-A2C5-9D64FBB03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2">
              <a:extLst>
                <a:ext uri="{FF2B5EF4-FFF2-40B4-BE49-F238E27FC236}">
                  <a16:creationId xmlns:a16="http://schemas.microsoft.com/office/drawing/2014/main" id="{3A1EE55C-F160-4A56-ABFE-5EE18FE21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519A9CFB-FBD5-4742-9228-976E852BC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E808A3F5-6663-49E0-B6BB-AFBBCD50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33A492F1-3A43-47FE-8E3E-4BF2B7864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2ED7DF23-0B1F-4E17-8EC2-1B74D318FB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FE1204BD-7481-4989-957D-B61AEA964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DD3C5673-1874-477D-AE35-B37A919741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DA963A0C-386F-4A9E-89E8-67081094B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D527BB52-D4EE-4CAA-A8A0-53A27DC7FF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2A037511-5E0A-4293-81AB-28C5DC96B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2">
              <a:extLst>
                <a:ext uri="{FF2B5EF4-FFF2-40B4-BE49-F238E27FC236}">
                  <a16:creationId xmlns:a16="http://schemas.microsoft.com/office/drawing/2014/main" id="{42A7FE1C-EF14-483B-B5FC-FDC150282A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Rectangle 33">
              <a:extLst>
                <a:ext uri="{FF2B5EF4-FFF2-40B4-BE49-F238E27FC236}">
                  <a16:creationId xmlns:a16="http://schemas.microsoft.com/office/drawing/2014/main" id="{45A82D49-825B-47BC-8622-A1D54C5C212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0" name="Freeform 34">
              <a:extLst>
                <a:ext uri="{FF2B5EF4-FFF2-40B4-BE49-F238E27FC236}">
                  <a16:creationId xmlns:a16="http://schemas.microsoft.com/office/drawing/2014/main" id="{039D74A5-B4AF-4800-B941-E5F8CD44E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5">
              <a:extLst>
                <a:ext uri="{FF2B5EF4-FFF2-40B4-BE49-F238E27FC236}">
                  <a16:creationId xmlns:a16="http://schemas.microsoft.com/office/drawing/2014/main" id="{70B5D059-1472-474F-BDE6-881B5D1CD7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6">
              <a:extLst>
                <a:ext uri="{FF2B5EF4-FFF2-40B4-BE49-F238E27FC236}">
                  <a16:creationId xmlns:a16="http://schemas.microsoft.com/office/drawing/2014/main" id="{736D79CC-81E0-4C87-ABAC-58197ADB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7">
              <a:extLst>
                <a:ext uri="{FF2B5EF4-FFF2-40B4-BE49-F238E27FC236}">
                  <a16:creationId xmlns:a16="http://schemas.microsoft.com/office/drawing/2014/main" id="{7E72BA97-1228-4006-B095-8D9FB45FB1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8">
              <a:extLst>
                <a:ext uri="{FF2B5EF4-FFF2-40B4-BE49-F238E27FC236}">
                  <a16:creationId xmlns:a16="http://schemas.microsoft.com/office/drawing/2014/main" id="{36FA3A99-37FB-4B03-A810-425BC9B37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9">
              <a:extLst>
                <a:ext uri="{FF2B5EF4-FFF2-40B4-BE49-F238E27FC236}">
                  <a16:creationId xmlns:a16="http://schemas.microsoft.com/office/drawing/2014/main" id="{2E45B959-2AD5-4FE4-BF6A-4F011011C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40">
              <a:extLst>
                <a:ext uri="{FF2B5EF4-FFF2-40B4-BE49-F238E27FC236}">
                  <a16:creationId xmlns:a16="http://schemas.microsoft.com/office/drawing/2014/main" id="{CEE29A17-924F-4EED-A18C-E6A0137E52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41">
              <a:extLst>
                <a:ext uri="{FF2B5EF4-FFF2-40B4-BE49-F238E27FC236}">
                  <a16:creationId xmlns:a16="http://schemas.microsoft.com/office/drawing/2014/main" id="{EFB8BDF1-3A59-4EE5-BFAB-4F4B301E3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2">
              <a:extLst>
                <a:ext uri="{FF2B5EF4-FFF2-40B4-BE49-F238E27FC236}">
                  <a16:creationId xmlns:a16="http://schemas.microsoft.com/office/drawing/2014/main" id="{8F94E417-93B4-4071-A6D1-AE66CA6822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3">
              <a:extLst>
                <a:ext uri="{FF2B5EF4-FFF2-40B4-BE49-F238E27FC236}">
                  <a16:creationId xmlns:a16="http://schemas.microsoft.com/office/drawing/2014/main" id="{A18F44A8-385D-4EB4-A013-7EB252A27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4">
              <a:extLst>
                <a:ext uri="{FF2B5EF4-FFF2-40B4-BE49-F238E27FC236}">
                  <a16:creationId xmlns:a16="http://schemas.microsoft.com/office/drawing/2014/main" id="{B25FB320-9784-4EA9-B1AE-3BF9106E6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5">
              <a:extLst>
                <a:ext uri="{FF2B5EF4-FFF2-40B4-BE49-F238E27FC236}">
                  <a16:creationId xmlns:a16="http://schemas.microsoft.com/office/drawing/2014/main" id="{C9EB05E6-5BE4-4EE1-9F0C-E8B57B362E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2" name="Freeform 46">
              <a:extLst>
                <a:ext uri="{FF2B5EF4-FFF2-40B4-BE49-F238E27FC236}">
                  <a16:creationId xmlns:a16="http://schemas.microsoft.com/office/drawing/2014/main" id="{C66CAA98-15DB-4EF7-B2CA-54F523A3C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7">
              <a:extLst>
                <a:ext uri="{FF2B5EF4-FFF2-40B4-BE49-F238E27FC236}">
                  <a16:creationId xmlns:a16="http://schemas.microsoft.com/office/drawing/2014/main" id="{7A30C330-EB27-4D08-82D2-7311A8505E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8">
              <a:extLst>
                <a:ext uri="{FF2B5EF4-FFF2-40B4-BE49-F238E27FC236}">
                  <a16:creationId xmlns:a16="http://schemas.microsoft.com/office/drawing/2014/main" id="{285C54D0-DCD8-43CD-AE6D-00487565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9">
              <a:extLst>
                <a:ext uri="{FF2B5EF4-FFF2-40B4-BE49-F238E27FC236}">
                  <a16:creationId xmlns:a16="http://schemas.microsoft.com/office/drawing/2014/main" id="{BC525C34-0A4A-4042-8FA3-F64A115AEA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50">
              <a:extLst>
                <a:ext uri="{FF2B5EF4-FFF2-40B4-BE49-F238E27FC236}">
                  <a16:creationId xmlns:a16="http://schemas.microsoft.com/office/drawing/2014/main" id="{870751A2-DBE9-4631-86D3-800E774916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51">
              <a:extLst>
                <a:ext uri="{FF2B5EF4-FFF2-40B4-BE49-F238E27FC236}">
                  <a16:creationId xmlns:a16="http://schemas.microsoft.com/office/drawing/2014/main" id="{ED6D7806-3E23-488D-80ED-281D3DA72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2">
              <a:extLst>
                <a:ext uri="{FF2B5EF4-FFF2-40B4-BE49-F238E27FC236}">
                  <a16:creationId xmlns:a16="http://schemas.microsoft.com/office/drawing/2014/main" id="{170E0895-F9C9-44BA-AF81-F7938C7E4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3">
              <a:extLst>
                <a:ext uri="{FF2B5EF4-FFF2-40B4-BE49-F238E27FC236}">
                  <a16:creationId xmlns:a16="http://schemas.microsoft.com/office/drawing/2014/main" id="{75AD3DD3-BD4A-4DD9-9AC1-C60E341744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4">
              <a:extLst>
                <a:ext uri="{FF2B5EF4-FFF2-40B4-BE49-F238E27FC236}">
                  <a16:creationId xmlns:a16="http://schemas.microsoft.com/office/drawing/2014/main" id="{D047B55E-0847-4696-8101-A643C3C7E9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5">
              <a:extLst>
                <a:ext uri="{FF2B5EF4-FFF2-40B4-BE49-F238E27FC236}">
                  <a16:creationId xmlns:a16="http://schemas.microsoft.com/office/drawing/2014/main" id="{CB3EF1DB-37BD-463B-A542-7AA57DC9F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6">
              <a:extLst>
                <a:ext uri="{FF2B5EF4-FFF2-40B4-BE49-F238E27FC236}">
                  <a16:creationId xmlns:a16="http://schemas.microsoft.com/office/drawing/2014/main" id="{95D0E013-2F18-4248-9D83-3BFF25A05C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7">
              <a:extLst>
                <a:ext uri="{FF2B5EF4-FFF2-40B4-BE49-F238E27FC236}">
                  <a16:creationId xmlns:a16="http://schemas.microsoft.com/office/drawing/2014/main" id="{E7D95722-3A1F-4917-8C16-D4D409941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8">
              <a:extLst>
                <a:ext uri="{FF2B5EF4-FFF2-40B4-BE49-F238E27FC236}">
                  <a16:creationId xmlns:a16="http://schemas.microsoft.com/office/drawing/2014/main" id="{A54912BE-A961-4720-992C-09A2D13DE2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useBgFill="1">
        <p:nvSpPr>
          <p:cNvPr id="66" name="Round Diagonal Corner Rectangle 7">
            <a:extLst>
              <a:ext uri="{FF2B5EF4-FFF2-40B4-BE49-F238E27FC236}">
                <a16:creationId xmlns:a16="http://schemas.microsoft.com/office/drawing/2014/main" id="{FF5E4228-419E-44B9-B090-94A9540E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079" y="0"/>
            <a:ext cx="8132922"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1F7649-9F56-B14F-AECA-927484F7BAEA}"/>
              </a:ext>
            </a:extLst>
          </p:cNvPr>
          <p:cNvSpPr>
            <a:spLocks noGrp="1"/>
          </p:cNvSpPr>
          <p:nvPr>
            <p:ph type="ctrTitle"/>
          </p:nvPr>
        </p:nvSpPr>
        <p:spPr>
          <a:xfrm>
            <a:off x="4654296" y="963613"/>
            <a:ext cx="6013703" cy="4149724"/>
          </a:xfrm>
        </p:spPr>
        <p:txBody>
          <a:bodyPr anchor="ctr">
            <a:normAutofit/>
          </a:bodyPr>
          <a:lstStyle/>
          <a:p>
            <a:r>
              <a:rPr lang="en-US" sz="5600"/>
              <a:t>Phylogenetic Analysis and Reconstruction of the Panthera Lineage </a:t>
            </a:r>
          </a:p>
        </p:txBody>
      </p:sp>
      <p:sp>
        <p:nvSpPr>
          <p:cNvPr id="3" name="Subtitle 2">
            <a:extLst>
              <a:ext uri="{FF2B5EF4-FFF2-40B4-BE49-F238E27FC236}">
                <a16:creationId xmlns:a16="http://schemas.microsoft.com/office/drawing/2014/main" id="{AD127006-E611-C245-9C9C-804F832C2354}"/>
              </a:ext>
            </a:extLst>
          </p:cNvPr>
          <p:cNvSpPr>
            <a:spLocks noGrp="1"/>
          </p:cNvSpPr>
          <p:nvPr>
            <p:ph type="subTitle" idx="1"/>
          </p:nvPr>
        </p:nvSpPr>
        <p:spPr>
          <a:xfrm>
            <a:off x="1180571" y="963612"/>
            <a:ext cx="2502269" cy="4149725"/>
          </a:xfrm>
        </p:spPr>
        <p:txBody>
          <a:bodyPr anchor="ctr">
            <a:normAutofit/>
          </a:bodyPr>
          <a:lstStyle/>
          <a:p>
            <a:pPr algn="r"/>
            <a:r>
              <a:rPr lang="en-US" dirty="0">
                <a:solidFill>
                  <a:schemeClr val="tx1"/>
                </a:solidFill>
              </a:rPr>
              <a:t>Alexandra Gonzalez</a:t>
            </a:r>
          </a:p>
        </p:txBody>
      </p:sp>
      <p:sp>
        <p:nvSpPr>
          <p:cNvPr id="4" name="TextBox 3">
            <a:extLst>
              <a:ext uri="{FF2B5EF4-FFF2-40B4-BE49-F238E27FC236}">
                <a16:creationId xmlns:a16="http://schemas.microsoft.com/office/drawing/2014/main" id="{35924BE4-7E71-A24E-8FF7-AAA47BA2FB05}"/>
              </a:ext>
            </a:extLst>
          </p:cNvPr>
          <p:cNvSpPr txBox="1"/>
          <p:nvPr/>
        </p:nvSpPr>
        <p:spPr>
          <a:xfrm>
            <a:off x="2272321" y="3651805"/>
            <a:ext cx="1200970" cy="369332"/>
          </a:xfrm>
          <a:prstGeom prst="rect">
            <a:avLst/>
          </a:prstGeom>
          <a:noFill/>
        </p:spPr>
        <p:txBody>
          <a:bodyPr wrap="none" rtlCol="0">
            <a:spAutoFit/>
          </a:bodyPr>
          <a:lstStyle/>
          <a:p>
            <a:r>
              <a:rPr lang="en-US" dirty="0"/>
              <a:t>April 2020</a:t>
            </a:r>
          </a:p>
        </p:txBody>
      </p:sp>
    </p:spTree>
    <p:extLst>
      <p:ext uri="{BB962C8B-B14F-4D97-AF65-F5344CB8AC3E}">
        <p14:creationId xmlns:p14="http://schemas.microsoft.com/office/powerpoint/2010/main" val="3646504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B367C29-5200-4FF1-83B7-18B105A0BD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EC711491-7BB6-4BE6-A470-44BF61D56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4" name="Group 13">
              <a:extLst>
                <a:ext uri="{FF2B5EF4-FFF2-40B4-BE49-F238E27FC236}">
                  <a16:creationId xmlns:a16="http://schemas.microsoft.com/office/drawing/2014/main" id="{FE4F104B-68BE-4E53-A6A5-5C5F93FF72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26" name="Rectangle 5">
                <a:extLst>
                  <a:ext uri="{FF2B5EF4-FFF2-40B4-BE49-F238E27FC236}">
                    <a16:creationId xmlns:a16="http://schemas.microsoft.com/office/drawing/2014/main" id="{EF4A7076-D6BC-4AE1-AE2C-C09B16AAB4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7" name="Freeform 6">
                <a:extLst>
                  <a:ext uri="{FF2B5EF4-FFF2-40B4-BE49-F238E27FC236}">
                    <a16:creationId xmlns:a16="http://schemas.microsoft.com/office/drawing/2014/main" id="{58FA119B-7250-4EC7-912F-F5613CC281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7">
                <a:extLst>
                  <a:ext uri="{FF2B5EF4-FFF2-40B4-BE49-F238E27FC236}">
                    <a16:creationId xmlns:a16="http://schemas.microsoft.com/office/drawing/2014/main" id="{7B9A9AED-D47E-44AD-AD6E-2EECC94D88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8">
                <a:extLst>
                  <a:ext uri="{FF2B5EF4-FFF2-40B4-BE49-F238E27FC236}">
                    <a16:creationId xmlns:a16="http://schemas.microsoft.com/office/drawing/2014/main" id="{00A30ECA-328D-4512-825B-0AD596046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9">
                <a:extLst>
                  <a:ext uri="{FF2B5EF4-FFF2-40B4-BE49-F238E27FC236}">
                    <a16:creationId xmlns:a16="http://schemas.microsoft.com/office/drawing/2014/main" id="{14A218CE-B3D8-4A43-86CC-48980645AC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0">
                <a:extLst>
                  <a:ext uri="{FF2B5EF4-FFF2-40B4-BE49-F238E27FC236}">
                    <a16:creationId xmlns:a16="http://schemas.microsoft.com/office/drawing/2014/main" id="{E9743B7D-51BF-425C-A4B8-33B2E001E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1">
                <a:extLst>
                  <a:ext uri="{FF2B5EF4-FFF2-40B4-BE49-F238E27FC236}">
                    <a16:creationId xmlns:a16="http://schemas.microsoft.com/office/drawing/2014/main" id="{9BA633B3-C879-4E15-B66C-788B4C60A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2">
                <a:extLst>
                  <a:ext uri="{FF2B5EF4-FFF2-40B4-BE49-F238E27FC236}">
                    <a16:creationId xmlns:a16="http://schemas.microsoft.com/office/drawing/2014/main" id="{324C8953-B4E2-4DA0-B5D5-BD2A735E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3">
                <a:extLst>
                  <a:ext uri="{FF2B5EF4-FFF2-40B4-BE49-F238E27FC236}">
                    <a16:creationId xmlns:a16="http://schemas.microsoft.com/office/drawing/2014/main" id="{717A3B65-FE80-419B-AB5D-48B5E3A7B4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4">
                <a:extLst>
                  <a:ext uri="{FF2B5EF4-FFF2-40B4-BE49-F238E27FC236}">
                    <a16:creationId xmlns:a16="http://schemas.microsoft.com/office/drawing/2014/main" id="{675ECD78-7D6B-4A3F-8163-392D7F8D6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5">
                <a:extLst>
                  <a:ext uri="{FF2B5EF4-FFF2-40B4-BE49-F238E27FC236}">
                    <a16:creationId xmlns:a16="http://schemas.microsoft.com/office/drawing/2014/main" id="{8D036282-E32F-461D-BFB6-2A58D6D27A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Line 16">
                <a:extLst>
                  <a:ext uri="{FF2B5EF4-FFF2-40B4-BE49-F238E27FC236}">
                    <a16:creationId xmlns:a16="http://schemas.microsoft.com/office/drawing/2014/main" id="{F95EB10E-5264-467D-8382-A77C4DED251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218F9268-D2F0-487B-A021-8786B655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8">
                <a:extLst>
                  <a:ext uri="{FF2B5EF4-FFF2-40B4-BE49-F238E27FC236}">
                    <a16:creationId xmlns:a16="http://schemas.microsoft.com/office/drawing/2014/main" id="{B4AEE5AC-EF5C-42E4-B185-A176E1997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19">
                <a:extLst>
                  <a:ext uri="{FF2B5EF4-FFF2-40B4-BE49-F238E27FC236}">
                    <a16:creationId xmlns:a16="http://schemas.microsoft.com/office/drawing/2014/main" id="{E961E89F-C1DB-48E5-8B52-FDDAED9E0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0">
                <a:extLst>
                  <a:ext uri="{FF2B5EF4-FFF2-40B4-BE49-F238E27FC236}">
                    <a16:creationId xmlns:a16="http://schemas.microsoft.com/office/drawing/2014/main" id="{412962B4-425A-4C36-A65A-0F66ED7CD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Rectangle 21">
                <a:extLst>
                  <a:ext uri="{FF2B5EF4-FFF2-40B4-BE49-F238E27FC236}">
                    <a16:creationId xmlns:a16="http://schemas.microsoft.com/office/drawing/2014/main" id="{037BE3F7-563A-4D9A-BC98-C71F727D23A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3" name="Freeform 22">
                <a:extLst>
                  <a:ext uri="{FF2B5EF4-FFF2-40B4-BE49-F238E27FC236}">
                    <a16:creationId xmlns:a16="http://schemas.microsoft.com/office/drawing/2014/main" id="{2FDB1005-EB5E-475A-AC43-4ED3E563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3">
                <a:extLst>
                  <a:ext uri="{FF2B5EF4-FFF2-40B4-BE49-F238E27FC236}">
                    <a16:creationId xmlns:a16="http://schemas.microsoft.com/office/drawing/2014/main" id="{68BFFBC6-C704-42A7-9D7E-AFB5C37FBD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4">
                <a:extLst>
                  <a:ext uri="{FF2B5EF4-FFF2-40B4-BE49-F238E27FC236}">
                    <a16:creationId xmlns:a16="http://schemas.microsoft.com/office/drawing/2014/main" id="{4888EAD7-EBE9-4549-9A91-6FEC61153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5">
                <a:extLst>
                  <a:ext uri="{FF2B5EF4-FFF2-40B4-BE49-F238E27FC236}">
                    <a16:creationId xmlns:a16="http://schemas.microsoft.com/office/drawing/2014/main" id="{B79BC975-BE42-4B57-8335-1699BC0AB1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6">
                <a:extLst>
                  <a:ext uri="{FF2B5EF4-FFF2-40B4-BE49-F238E27FC236}">
                    <a16:creationId xmlns:a16="http://schemas.microsoft.com/office/drawing/2014/main" id="{3998B4F0-CA80-490A-A256-1600E7EA8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7">
                <a:extLst>
                  <a:ext uri="{FF2B5EF4-FFF2-40B4-BE49-F238E27FC236}">
                    <a16:creationId xmlns:a16="http://schemas.microsoft.com/office/drawing/2014/main" id="{2052C104-8168-487E-9044-454DA83A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8">
                <a:extLst>
                  <a:ext uri="{FF2B5EF4-FFF2-40B4-BE49-F238E27FC236}">
                    <a16:creationId xmlns:a16="http://schemas.microsoft.com/office/drawing/2014/main" id="{63ACA30B-5F59-400C-A7CE-D17B5647EE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9">
                <a:extLst>
                  <a:ext uri="{FF2B5EF4-FFF2-40B4-BE49-F238E27FC236}">
                    <a16:creationId xmlns:a16="http://schemas.microsoft.com/office/drawing/2014/main" id="{2E16F318-A142-4353-9949-B4E3A09FE0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0">
                <a:extLst>
                  <a:ext uri="{FF2B5EF4-FFF2-40B4-BE49-F238E27FC236}">
                    <a16:creationId xmlns:a16="http://schemas.microsoft.com/office/drawing/2014/main" id="{8AE8DBB4-2468-4A78-A54D-FD77C5DC8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31">
                <a:extLst>
                  <a:ext uri="{FF2B5EF4-FFF2-40B4-BE49-F238E27FC236}">
                    <a16:creationId xmlns:a16="http://schemas.microsoft.com/office/drawing/2014/main" id="{B0E7CEF2-11E4-465C-8F1F-AA8367F96A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5" name="Group 14">
              <a:extLst>
                <a:ext uri="{FF2B5EF4-FFF2-40B4-BE49-F238E27FC236}">
                  <a16:creationId xmlns:a16="http://schemas.microsoft.com/office/drawing/2014/main" id="{88B30AFD-E104-45DD-BFBB-5A41F1413BE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6" name="Freeform 32">
                <a:extLst>
                  <a:ext uri="{FF2B5EF4-FFF2-40B4-BE49-F238E27FC236}">
                    <a16:creationId xmlns:a16="http://schemas.microsoft.com/office/drawing/2014/main" id="{CE45A3DF-350B-4A5E-AEBE-F0F280AD0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3">
                <a:extLst>
                  <a:ext uri="{FF2B5EF4-FFF2-40B4-BE49-F238E27FC236}">
                    <a16:creationId xmlns:a16="http://schemas.microsoft.com/office/drawing/2014/main" id="{966D2640-A438-4FB6-B781-5A52DEC85C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4">
                <a:extLst>
                  <a:ext uri="{FF2B5EF4-FFF2-40B4-BE49-F238E27FC236}">
                    <a16:creationId xmlns:a16="http://schemas.microsoft.com/office/drawing/2014/main" id="{34E1EFFF-720C-4CC0-9F95-DD1DAF99A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5">
                <a:extLst>
                  <a:ext uri="{FF2B5EF4-FFF2-40B4-BE49-F238E27FC236}">
                    <a16:creationId xmlns:a16="http://schemas.microsoft.com/office/drawing/2014/main" id="{EA7AB0E1-6C49-409D-86F5-BE00BDDFC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6">
                <a:extLst>
                  <a:ext uri="{FF2B5EF4-FFF2-40B4-BE49-F238E27FC236}">
                    <a16:creationId xmlns:a16="http://schemas.microsoft.com/office/drawing/2014/main" id="{5D17598C-0C57-4F4E-8F6B-A2AD8071F8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7">
                <a:extLst>
                  <a:ext uri="{FF2B5EF4-FFF2-40B4-BE49-F238E27FC236}">
                    <a16:creationId xmlns:a16="http://schemas.microsoft.com/office/drawing/2014/main" id="{EBEBC0DC-F56F-48FE-824E-E9378C4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8">
                <a:extLst>
                  <a:ext uri="{FF2B5EF4-FFF2-40B4-BE49-F238E27FC236}">
                    <a16:creationId xmlns:a16="http://schemas.microsoft.com/office/drawing/2014/main" id="{CC7FDCF1-1736-48A0-BDB2-87D6E09067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9">
                <a:extLst>
                  <a:ext uri="{FF2B5EF4-FFF2-40B4-BE49-F238E27FC236}">
                    <a16:creationId xmlns:a16="http://schemas.microsoft.com/office/drawing/2014/main" id="{2A650CF5-564F-44D1-AB08-6C500DD3C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40">
                <a:extLst>
                  <a:ext uri="{FF2B5EF4-FFF2-40B4-BE49-F238E27FC236}">
                    <a16:creationId xmlns:a16="http://schemas.microsoft.com/office/drawing/2014/main" id="{3108FEFA-0402-4C1C-AE39-5ADC09402F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Rectangle 41">
                <a:extLst>
                  <a:ext uri="{FF2B5EF4-FFF2-40B4-BE49-F238E27FC236}">
                    <a16:creationId xmlns:a16="http://schemas.microsoft.com/office/drawing/2014/main" id="{340AE827-F344-464F-851C-E03AFC98DC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279B3802-8113-C245-BBAA-B356B827468A}"/>
              </a:ext>
            </a:extLst>
          </p:cNvPr>
          <p:cNvSpPr>
            <a:spLocks noGrp="1"/>
          </p:cNvSpPr>
          <p:nvPr>
            <p:ph type="title"/>
          </p:nvPr>
        </p:nvSpPr>
        <p:spPr>
          <a:xfrm>
            <a:off x="8036041" y="618518"/>
            <a:ext cx="3281003" cy="1478570"/>
          </a:xfrm>
        </p:spPr>
        <p:txBody>
          <a:bodyPr vert="horz" lIns="91440" tIns="45720" rIns="91440" bIns="45720" rtlCol="0" anchor="b">
            <a:normAutofit/>
          </a:bodyPr>
          <a:lstStyle/>
          <a:p>
            <a:r>
              <a:rPr lang="en-US" sz="2800"/>
              <a:t>Figure 3</a:t>
            </a:r>
          </a:p>
        </p:txBody>
      </p:sp>
      <p:sp>
        <p:nvSpPr>
          <p:cNvPr id="54"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0AAC70D3-030C-DC4B-B4AE-DBDF65B0D247}"/>
              </a:ext>
            </a:extLst>
          </p:cNvPr>
          <p:cNvPicPr>
            <a:picLocks noGrp="1" noChangeAspect="1"/>
          </p:cNvPicPr>
          <p:nvPr>
            <p:ph idx="1"/>
          </p:nvPr>
        </p:nvPicPr>
        <p:blipFill>
          <a:blip r:embed="rId5"/>
          <a:stretch>
            <a:fillRect/>
          </a:stretch>
        </p:blipFill>
        <p:spPr>
          <a:xfrm>
            <a:off x="1417770" y="1137621"/>
            <a:ext cx="5514817" cy="4577297"/>
          </a:xfrm>
          <a:prstGeom prst="rect">
            <a:avLst/>
          </a:prstGeom>
        </p:spPr>
      </p:pic>
      <p:sp>
        <p:nvSpPr>
          <p:cNvPr id="4" name="Text Placeholder 3">
            <a:extLst>
              <a:ext uri="{FF2B5EF4-FFF2-40B4-BE49-F238E27FC236}">
                <a16:creationId xmlns:a16="http://schemas.microsoft.com/office/drawing/2014/main" id="{429C3C55-D033-534E-A6BD-4F064EB46873}"/>
              </a:ext>
            </a:extLst>
          </p:cNvPr>
          <p:cNvSpPr>
            <a:spLocks noGrp="1"/>
          </p:cNvSpPr>
          <p:nvPr>
            <p:ph type="body" sz="half" idx="2"/>
          </p:nvPr>
        </p:nvSpPr>
        <p:spPr>
          <a:xfrm>
            <a:off x="8036041" y="2249487"/>
            <a:ext cx="3281004" cy="3541714"/>
          </a:xfrm>
        </p:spPr>
        <p:txBody>
          <a:bodyPr vert="horz" lIns="91440" tIns="45720" rIns="91440" bIns="45720" rtlCol="0">
            <a:normAutofit/>
          </a:bodyPr>
          <a:lstStyle/>
          <a:p>
            <a:pPr indent="-228600">
              <a:buFont typeface="Arial" panose="020B0604020202020204" pitchFamily="34" charset="0"/>
              <a:buChar char="•"/>
            </a:pPr>
            <a:r>
              <a:rPr lang="en-US" sz="1800" dirty="0"/>
              <a:t>Maximum likelihood tree (GTR + C) of all published and new ND2 mtDNA gene segments </a:t>
            </a:r>
          </a:p>
          <a:p>
            <a:pPr indent="-228600">
              <a:buFont typeface="Arial" panose="020B0604020202020204" pitchFamily="34" charset="0"/>
              <a:buChar char="•"/>
            </a:pPr>
            <a:endParaRPr lang="en-US" sz="1800" dirty="0"/>
          </a:p>
        </p:txBody>
      </p:sp>
    </p:spTree>
    <p:extLst>
      <p:ext uri="{BB962C8B-B14F-4D97-AF65-F5344CB8AC3E}">
        <p14:creationId xmlns:p14="http://schemas.microsoft.com/office/powerpoint/2010/main" val="1651664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pic>
        <p:nvPicPr>
          <p:cNvPr id="60" name="Picture 2">
            <a:extLst>
              <a:ext uri="{FF2B5EF4-FFF2-40B4-BE49-F238E27FC236}">
                <a16:creationId xmlns:a16="http://schemas.microsoft.com/office/drawing/2014/main" id="{5B367C29-5200-4FF1-83B7-18B105A0BD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61" name="Group 12">
            <a:extLst>
              <a:ext uri="{FF2B5EF4-FFF2-40B4-BE49-F238E27FC236}">
                <a16:creationId xmlns:a16="http://schemas.microsoft.com/office/drawing/2014/main" id="{EC711491-7BB6-4BE6-A470-44BF61D56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4" name="Group 13">
              <a:extLst>
                <a:ext uri="{FF2B5EF4-FFF2-40B4-BE49-F238E27FC236}">
                  <a16:creationId xmlns:a16="http://schemas.microsoft.com/office/drawing/2014/main" id="{FE4F104B-68BE-4E53-A6A5-5C5F93FF72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26" name="Rectangle 5">
                <a:extLst>
                  <a:ext uri="{FF2B5EF4-FFF2-40B4-BE49-F238E27FC236}">
                    <a16:creationId xmlns:a16="http://schemas.microsoft.com/office/drawing/2014/main" id="{EF4A7076-D6BC-4AE1-AE2C-C09B16AAB4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7" name="Freeform 6">
                <a:extLst>
                  <a:ext uri="{FF2B5EF4-FFF2-40B4-BE49-F238E27FC236}">
                    <a16:creationId xmlns:a16="http://schemas.microsoft.com/office/drawing/2014/main" id="{58FA119B-7250-4EC7-912F-F5613CC281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7">
                <a:extLst>
                  <a:ext uri="{FF2B5EF4-FFF2-40B4-BE49-F238E27FC236}">
                    <a16:creationId xmlns:a16="http://schemas.microsoft.com/office/drawing/2014/main" id="{7B9A9AED-D47E-44AD-AD6E-2EECC94D88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8">
                <a:extLst>
                  <a:ext uri="{FF2B5EF4-FFF2-40B4-BE49-F238E27FC236}">
                    <a16:creationId xmlns:a16="http://schemas.microsoft.com/office/drawing/2014/main" id="{00A30ECA-328D-4512-825B-0AD596046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9">
                <a:extLst>
                  <a:ext uri="{FF2B5EF4-FFF2-40B4-BE49-F238E27FC236}">
                    <a16:creationId xmlns:a16="http://schemas.microsoft.com/office/drawing/2014/main" id="{14A218CE-B3D8-4A43-86CC-48980645AC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0">
                <a:extLst>
                  <a:ext uri="{FF2B5EF4-FFF2-40B4-BE49-F238E27FC236}">
                    <a16:creationId xmlns:a16="http://schemas.microsoft.com/office/drawing/2014/main" id="{E9743B7D-51BF-425C-A4B8-33B2E001E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1">
                <a:extLst>
                  <a:ext uri="{FF2B5EF4-FFF2-40B4-BE49-F238E27FC236}">
                    <a16:creationId xmlns:a16="http://schemas.microsoft.com/office/drawing/2014/main" id="{9BA633B3-C879-4E15-B66C-788B4C60A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2">
                <a:extLst>
                  <a:ext uri="{FF2B5EF4-FFF2-40B4-BE49-F238E27FC236}">
                    <a16:creationId xmlns:a16="http://schemas.microsoft.com/office/drawing/2014/main" id="{324C8953-B4E2-4DA0-B5D5-BD2A735E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3">
                <a:extLst>
                  <a:ext uri="{FF2B5EF4-FFF2-40B4-BE49-F238E27FC236}">
                    <a16:creationId xmlns:a16="http://schemas.microsoft.com/office/drawing/2014/main" id="{717A3B65-FE80-419B-AB5D-48B5E3A7B4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4">
                <a:extLst>
                  <a:ext uri="{FF2B5EF4-FFF2-40B4-BE49-F238E27FC236}">
                    <a16:creationId xmlns:a16="http://schemas.microsoft.com/office/drawing/2014/main" id="{675ECD78-7D6B-4A3F-8163-392D7F8D6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5">
                <a:extLst>
                  <a:ext uri="{FF2B5EF4-FFF2-40B4-BE49-F238E27FC236}">
                    <a16:creationId xmlns:a16="http://schemas.microsoft.com/office/drawing/2014/main" id="{8D036282-E32F-461D-BFB6-2A58D6D27A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Line 16">
                <a:extLst>
                  <a:ext uri="{FF2B5EF4-FFF2-40B4-BE49-F238E27FC236}">
                    <a16:creationId xmlns:a16="http://schemas.microsoft.com/office/drawing/2014/main" id="{F95EB10E-5264-467D-8382-A77C4DED251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218F9268-D2F0-487B-A021-8786B655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8">
                <a:extLst>
                  <a:ext uri="{FF2B5EF4-FFF2-40B4-BE49-F238E27FC236}">
                    <a16:creationId xmlns:a16="http://schemas.microsoft.com/office/drawing/2014/main" id="{B4AEE5AC-EF5C-42E4-B185-A176E1997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19">
                <a:extLst>
                  <a:ext uri="{FF2B5EF4-FFF2-40B4-BE49-F238E27FC236}">
                    <a16:creationId xmlns:a16="http://schemas.microsoft.com/office/drawing/2014/main" id="{E961E89F-C1DB-48E5-8B52-FDDAED9E0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0">
                <a:extLst>
                  <a:ext uri="{FF2B5EF4-FFF2-40B4-BE49-F238E27FC236}">
                    <a16:creationId xmlns:a16="http://schemas.microsoft.com/office/drawing/2014/main" id="{412962B4-425A-4C36-A65A-0F66ED7CD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Rectangle 21">
                <a:extLst>
                  <a:ext uri="{FF2B5EF4-FFF2-40B4-BE49-F238E27FC236}">
                    <a16:creationId xmlns:a16="http://schemas.microsoft.com/office/drawing/2014/main" id="{037BE3F7-563A-4D9A-BC98-C71F727D23A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3" name="Freeform 22">
                <a:extLst>
                  <a:ext uri="{FF2B5EF4-FFF2-40B4-BE49-F238E27FC236}">
                    <a16:creationId xmlns:a16="http://schemas.microsoft.com/office/drawing/2014/main" id="{2FDB1005-EB5E-475A-AC43-4ED3E563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3">
                <a:extLst>
                  <a:ext uri="{FF2B5EF4-FFF2-40B4-BE49-F238E27FC236}">
                    <a16:creationId xmlns:a16="http://schemas.microsoft.com/office/drawing/2014/main" id="{68BFFBC6-C704-42A7-9D7E-AFB5C37FBD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4">
                <a:extLst>
                  <a:ext uri="{FF2B5EF4-FFF2-40B4-BE49-F238E27FC236}">
                    <a16:creationId xmlns:a16="http://schemas.microsoft.com/office/drawing/2014/main" id="{4888EAD7-EBE9-4549-9A91-6FEC61153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5">
                <a:extLst>
                  <a:ext uri="{FF2B5EF4-FFF2-40B4-BE49-F238E27FC236}">
                    <a16:creationId xmlns:a16="http://schemas.microsoft.com/office/drawing/2014/main" id="{B79BC975-BE42-4B57-8335-1699BC0AB1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6">
                <a:extLst>
                  <a:ext uri="{FF2B5EF4-FFF2-40B4-BE49-F238E27FC236}">
                    <a16:creationId xmlns:a16="http://schemas.microsoft.com/office/drawing/2014/main" id="{3998B4F0-CA80-490A-A256-1600E7EA8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7">
                <a:extLst>
                  <a:ext uri="{FF2B5EF4-FFF2-40B4-BE49-F238E27FC236}">
                    <a16:creationId xmlns:a16="http://schemas.microsoft.com/office/drawing/2014/main" id="{2052C104-8168-487E-9044-454DA83A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8">
                <a:extLst>
                  <a:ext uri="{FF2B5EF4-FFF2-40B4-BE49-F238E27FC236}">
                    <a16:creationId xmlns:a16="http://schemas.microsoft.com/office/drawing/2014/main" id="{63ACA30B-5F59-400C-A7CE-D17B5647EE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9">
                <a:extLst>
                  <a:ext uri="{FF2B5EF4-FFF2-40B4-BE49-F238E27FC236}">
                    <a16:creationId xmlns:a16="http://schemas.microsoft.com/office/drawing/2014/main" id="{2E16F318-A142-4353-9949-B4E3A09FE0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0">
                <a:extLst>
                  <a:ext uri="{FF2B5EF4-FFF2-40B4-BE49-F238E27FC236}">
                    <a16:creationId xmlns:a16="http://schemas.microsoft.com/office/drawing/2014/main" id="{8AE8DBB4-2468-4A78-A54D-FD77C5DC8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31">
                <a:extLst>
                  <a:ext uri="{FF2B5EF4-FFF2-40B4-BE49-F238E27FC236}">
                    <a16:creationId xmlns:a16="http://schemas.microsoft.com/office/drawing/2014/main" id="{B0E7CEF2-11E4-465C-8F1F-AA8367F96A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5" name="Group 14">
              <a:extLst>
                <a:ext uri="{FF2B5EF4-FFF2-40B4-BE49-F238E27FC236}">
                  <a16:creationId xmlns:a16="http://schemas.microsoft.com/office/drawing/2014/main" id="{88B30AFD-E104-45DD-BFBB-5A41F1413BE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6" name="Freeform 32">
                <a:extLst>
                  <a:ext uri="{FF2B5EF4-FFF2-40B4-BE49-F238E27FC236}">
                    <a16:creationId xmlns:a16="http://schemas.microsoft.com/office/drawing/2014/main" id="{CE45A3DF-350B-4A5E-AEBE-F0F280AD0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3">
                <a:extLst>
                  <a:ext uri="{FF2B5EF4-FFF2-40B4-BE49-F238E27FC236}">
                    <a16:creationId xmlns:a16="http://schemas.microsoft.com/office/drawing/2014/main" id="{966D2640-A438-4FB6-B781-5A52DEC85C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4">
                <a:extLst>
                  <a:ext uri="{FF2B5EF4-FFF2-40B4-BE49-F238E27FC236}">
                    <a16:creationId xmlns:a16="http://schemas.microsoft.com/office/drawing/2014/main" id="{34E1EFFF-720C-4CC0-9F95-DD1DAF99A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5">
                <a:extLst>
                  <a:ext uri="{FF2B5EF4-FFF2-40B4-BE49-F238E27FC236}">
                    <a16:creationId xmlns:a16="http://schemas.microsoft.com/office/drawing/2014/main" id="{EA7AB0E1-6C49-409D-86F5-BE00BDDFC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6">
                <a:extLst>
                  <a:ext uri="{FF2B5EF4-FFF2-40B4-BE49-F238E27FC236}">
                    <a16:creationId xmlns:a16="http://schemas.microsoft.com/office/drawing/2014/main" id="{5D17598C-0C57-4F4E-8F6B-A2AD8071F8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7">
                <a:extLst>
                  <a:ext uri="{FF2B5EF4-FFF2-40B4-BE49-F238E27FC236}">
                    <a16:creationId xmlns:a16="http://schemas.microsoft.com/office/drawing/2014/main" id="{EBEBC0DC-F56F-48FE-824E-E9378C4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8">
                <a:extLst>
                  <a:ext uri="{FF2B5EF4-FFF2-40B4-BE49-F238E27FC236}">
                    <a16:creationId xmlns:a16="http://schemas.microsoft.com/office/drawing/2014/main" id="{CC7FDCF1-1736-48A0-BDB2-87D6E09067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9">
                <a:extLst>
                  <a:ext uri="{FF2B5EF4-FFF2-40B4-BE49-F238E27FC236}">
                    <a16:creationId xmlns:a16="http://schemas.microsoft.com/office/drawing/2014/main" id="{2A650CF5-564F-44D1-AB08-6C500DD3C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40">
                <a:extLst>
                  <a:ext uri="{FF2B5EF4-FFF2-40B4-BE49-F238E27FC236}">
                    <a16:creationId xmlns:a16="http://schemas.microsoft.com/office/drawing/2014/main" id="{3108FEFA-0402-4C1C-AE39-5ADC09402F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Rectangle 41">
                <a:extLst>
                  <a:ext uri="{FF2B5EF4-FFF2-40B4-BE49-F238E27FC236}">
                    <a16:creationId xmlns:a16="http://schemas.microsoft.com/office/drawing/2014/main" id="{340AE827-F344-464F-851C-E03AFC98DC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EDE010F3-6355-DC47-8CAD-C258937F856F}"/>
              </a:ext>
            </a:extLst>
          </p:cNvPr>
          <p:cNvSpPr>
            <a:spLocks noGrp="1"/>
          </p:cNvSpPr>
          <p:nvPr>
            <p:ph type="title"/>
          </p:nvPr>
        </p:nvSpPr>
        <p:spPr>
          <a:xfrm>
            <a:off x="8036041" y="618518"/>
            <a:ext cx="3281003" cy="1478570"/>
          </a:xfrm>
        </p:spPr>
        <p:txBody>
          <a:bodyPr vert="horz" lIns="91440" tIns="45720" rIns="91440" bIns="45720" rtlCol="0" anchor="b">
            <a:normAutofit/>
          </a:bodyPr>
          <a:lstStyle/>
          <a:p>
            <a:r>
              <a:rPr lang="en-US" sz="2800"/>
              <a:t>Figure 5</a:t>
            </a:r>
          </a:p>
        </p:txBody>
      </p:sp>
      <p:sp>
        <p:nvSpPr>
          <p:cNvPr id="54"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B76E052B-E2CA-5E44-BAB6-8827193D4F52}"/>
              </a:ext>
            </a:extLst>
          </p:cNvPr>
          <p:cNvPicPr>
            <a:picLocks noGrp="1" noChangeAspect="1"/>
          </p:cNvPicPr>
          <p:nvPr>
            <p:ph idx="1"/>
          </p:nvPr>
        </p:nvPicPr>
        <p:blipFill>
          <a:blip r:embed="rId5"/>
          <a:stretch>
            <a:fillRect/>
          </a:stretch>
        </p:blipFill>
        <p:spPr>
          <a:xfrm>
            <a:off x="1118988" y="1623117"/>
            <a:ext cx="6112382" cy="3606304"/>
          </a:xfrm>
          <a:prstGeom prst="rect">
            <a:avLst/>
          </a:prstGeom>
        </p:spPr>
      </p:pic>
      <p:sp>
        <p:nvSpPr>
          <p:cNvPr id="4" name="Text Placeholder 3">
            <a:extLst>
              <a:ext uri="{FF2B5EF4-FFF2-40B4-BE49-F238E27FC236}">
                <a16:creationId xmlns:a16="http://schemas.microsoft.com/office/drawing/2014/main" id="{8FEC06BF-99C9-FB48-9313-BDA4F00B39D4}"/>
              </a:ext>
            </a:extLst>
          </p:cNvPr>
          <p:cNvSpPr>
            <a:spLocks noGrp="1"/>
          </p:cNvSpPr>
          <p:nvPr>
            <p:ph type="body" sz="half" idx="2"/>
          </p:nvPr>
        </p:nvSpPr>
        <p:spPr>
          <a:xfrm>
            <a:off x="8036041" y="2249487"/>
            <a:ext cx="3281004" cy="3541714"/>
          </a:xfrm>
        </p:spPr>
        <p:txBody>
          <a:bodyPr vert="horz" lIns="91440" tIns="45720" rIns="91440" bIns="45720" rtlCol="0">
            <a:normAutofit/>
          </a:bodyPr>
          <a:lstStyle/>
          <a:p>
            <a:pPr indent="-228600">
              <a:buFont typeface="Arial" panose="020B0604020202020204" pitchFamily="34" charset="0"/>
              <a:buChar char="•"/>
            </a:pPr>
            <a:r>
              <a:rPr lang="en-US" sz="1800" dirty="0"/>
              <a:t>ML topology for TTR Gene with misidentification of the snow leopard sequence (A), and a clear distinction between two clades: a tiger-snow leopard clade and a Lion-Leopard-Jaguar clade with the Clouded Leopard as an outgroup (B &amp; C). There is also a tree where misidentification is spotted (D).</a:t>
            </a:r>
          </a:p>
        </p:txBody>
      </p:sp>
    </p:spTree>
    <p:extLst>
      <p:ext uri="{BB962C8B-B14F-4D97-AF65-F5344CB8AC3E}">
        <p14:creationId xmlns:p14="http://schemas.microsoft.com/office/powerpoint/2010/main" val="2881243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04A2F-19CE-4D48-8931-C8813C73DC1A}"/>
              </a:ext>
            </a:extLst>
          </p:cNvPr>
          <p:cNvSpPr>
            <a:spLocks noGrp="1"/>
          </p:cNvSpPr>
          <p:nvPr>
            <p:ph type="title"/>
          </p:nvPr>
        </p:nvSpPr>
        <p:spPr/>
        <p:txBody>
          <a:bodyPr/>
          <a:lstStyle/>
          <a:p>
            <a:r>
              <a:rPr lang="en-US" dirty="0"/>
              <a:t>Figure 6</a:t>
            </a:r>
          </a:p>
        </p:txBody>
      </p:sp>
      <p:pic>
        <p:nvPicPr>
          <p:cNvPr id="5" name="Content Placeholder 4">
            <a:extLst>
              <a:ext uri="{FF2B5EF4-FFF2-40B4-BE49-F238E27FC236}">
                <a16:creationId xmlns:a16="http://schemas.microsoft.com/office/drawing/2014/main" id="{58E5C048-1555-B641-AFB5-C385F2659518}"/>
              </a:ext>
            </a:extLst>
          </p:cNvPr>
          <p:cNvPicPr>
            <a:picLocks noGrp="1" noChangeAspect="1"/>
          </p:cNvPicPr>
          <p:nvPr>
            <p:ph idx="1"/>
          </p:nvPr>
        </p:nvPicPr>
        <p:blipFill rotWithShape="1">
          <a:blip r:embed="rId3"/>
          <a:srcRect t="3138"/>
          <a:stretch/>
        </p:blipFill>
        <p:spPr>
          <a:xfrm>
            <a:off x="5650706" y="900331"/>
            <a:ext cx="4902200" cy="4736087"/>
          </a:xfrm>
          <a:prstGeom prst="rect">
            <a:avLst/>
          </a:prstGeom>
        </p:spPr>
      </p:pic>
      <p:sp>
        <p:nvSpPr>
          <p:cNvPr id="4" name="Text Placeholder 3">
            <a:extLst>
              <a:ext uri="{FF2B5EF4-FFF2-40B4-BE49-F238E27FC236}">
                <a16:creationId xmlns:a16="http://schemas.microsoft.com/office/drawing/2014/main" id="{07FA32ED-2ED4-0E4D-A041-D6A36706E89D}"/>
              </a:ext>
            </a:extLst>
          </p:cNvPr>
          <p:cNvSpPr>
            <a:spLocks noGrp="1"/>
          </p:cNvSpPr>
          <p:nvPr>
            <p:ph type="body" sz="half" idx="2"/>
          </p:nvPr>
        </p:nvSpPr>
        <p:spPr>
          <a:xfrm>
            <a:off x="814647" y="2249486"/>
            <a:ext cx="4188095" cy="3541714"/>
          </a:xfrm>
        </p:spPr>
        <p:txBody>
          <a:bodyPr>
            <a:normAutofit/>
          </a:bodyPr>
          <a:lstStyle/>
          <a:p>
            <a:pPr marL="285750" indent="-285750">
              <a:buFont typeface="Arial" panose="020B0604020202020204" pitchFamily="34" charset="0"/>
              <a:buChar char="•"/>
            </a:pPr>
            <a:r>
              <a:rPr lang="en-US" sz="2000" dirty="0"/>
              <a:t>A: ML of the Supermatrix with Bootstrap on the top number, the Bayesian Posterior Probability on the lower left, and the BEST posterior probabilities on the lower right.</a:t>
            </a:r>
          </a:p>
          <a:p>
            <a:pPr marL="285750" indent="-285750">
              <a:buFont typeface="Arial" panose="020B0604020202020204" pitchFamily="34" charset="0"/>
              <a:buChar char="•"/>
            </a:pPr>
            <a:r>
              <a:rPr lang="en-US" sz="2000" dirty="0"/>
              <a:t>B: Unrooted results with bootstrap shown on the left and BPP on the right.</a:t>
            </a:r>
          </a:p>
        </p:txBody>
      </p:sp>
    </p:spTree>
    <p:extLst>
      <p:ext uri="{BB962C8B-B14F-4D97-AF65-F5344CB8AC3E}">
        <p14:creationId xmlns:p14="http://schemas.microsoft.com/office/powerpoint/2010/main" val="1561820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93032-D3C5-2042-B5A0-82ABC482CBC7}"/>
              </a:ext>
            </a:extLst>
          </p:cNvPr>
          <p:cNvSpPr>
            <a:spLocks noGrp="1"/>
          </p:cNvSpPr>
          <p:nvPr>
            <p:ph type="title"/>
          </p:nvPr>
        </p:nvSpPr>
        <p:spPr/>
        <p:txBody>
          <a:bodyPr/>
          <a:lstStyle/>
          <a:p>
            <a:r>
              <a:rPr lang="en-US" dirty="0"/>
              <a:t>Figure 8</a:t>
            </a:r>
          </a:p>
        </p:txBody>
      </p:sp>
      <p:pic>
        <p:nvPicPr>
          <p:cNvPr id="6" name="Content Placeholder 5">
            <a:extLst>
              <a:ext uri="{FF2B5EF4-FFF2-40B4-BE49-F238E27FC236}">
                <a16:creationId xmlns:a16="http://schemas.microsoft.com/office/drawing/2014/main" id="{364C1F4E-95CB-704B-AF61-59EC2B66EBA5}"/>
              </a:ext>
            </a:extLst>
          </p:cNvPr>
          <p:cNvPicPr>
            <a:picLocks noGrp="1" noChangeAspect="1"/>
          </p:cNvPicPr>
          <p:nvPr>
            <p:ph idx="1"/>
          </p:nvPr>
        </p:nvPicPr>
        <p:blipFill>
          <a:blip r:embed="rId3"/>
          <a:stretch>
            <a:fillRect/>
          </a:stretch>
        </p:blipFill>
        <p:spPr>
          <a:xfrm>
            <a:off x="5923756" y="1654969"/>
            <a:ext cx="4356100" cy="3073400"/>
          </a:xfrm>
        </p:spPr>
      </p:pic>
      <p:sp>
        <p:nvSpPr>
          <p:cNvPr id="4" name="Text Placeholder 3">
            <a:extLst>
              <a:ext uri="{FF2B5EF4-FFF2-40B4-BE49-F238E27FC236}">
                <a16:creationId xmlns:a16="http://schemas.microsoft.com/office/drawing/2014/main" id="{B1DF98E4-0163-F34B-A287-255855375A1A}"/>
              </a:ext>
            </a:extLst>
          </p:cNvPr>
          <p:cNvSpPr>
            <a:spLocks noGrp="1"/>
          </p:cNvSpPr>
          <p:nvPr>
            <p:ph type="body" sz="half" idx="2"/>
          </p:nvPr>
        </p:nvSpPr>
        <p:spPr/>
        <p:txBody>
          <a:bodyPr>
            <a:normAutofit/>
          </a:bodyPr>
          <a:lstStyle/>
          <a:p>
            <a:r>
              <a:rPr lang="en-US" sz="2000" dirty="0"/>
              <a:t>Divergence time (minimum) estimates in MYA. Provides explanation for the rapid radiation that these big cats went through ~3-4mya.</a:t>
            </a:r>
          </a:p>
        </p:txBody>
      </p:sp>
    </p:spTree>
    <p:extLst>
      <p:ext uri="{BB962C8B-B14F-4D97-AF65-F5344CB8AC3E}">
        <p14:creationId xmlns:p14="http://schemas.microsoft.com/office/powerpoint/2010/main" val="2289080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CE8CC-61A7-D740-B445-5241E4207058}"/>
              </a:ext>
            </a:extLst>
          </p:cNvPr>
          <p:cNvSpPr>
            <a:spLocks noGrp="1"/>
          </p:cNvSpPr>
          <p:nvPr>
            <p:ph type="title"/>
          </p:nvPr>
        </p:nvSpPr>
        <p:spPr/>
        <p:txBody>
          <a:bodyPr/>
          <a:lstStyle/>
          <a:p>
            <a:r>
              <a:rPr lang="en-US" dirty="0"/>
              <a:t>Conclusion of Paper</a:t>
            </a:r>
          </a:p>
        </p:txBody>
      </p:sp>
      <p:sp>
        <p:nvSpPr>
          <p:cNvPr id="3" name="Content Placeholder 2">
            <a:extLst>
              <a:ext uri="{FF2B5EF4-FFF2-40B4-BE49-F238E27FC236}">
                <a16:creationId xmlns:a16="http://schemas.microsoft.com/office/drawing/2014/main" id="{37B3ED2B-7CA9-EE4C-8627-10A898734345}"/>
              </a:ext>
            </a:extLst>
          </p:cNvPr>
          <p:cNvSpPr>
            <a:spLocks noGrp="1"/>
          </p:cNvSpPr>
          <p:nvPr>
            <p:ph idx="1"/>
          </p:nvPr>
        </p:nvSpPr>
        <p:spPr/>
        <p:txBody>
          <a:bodyPr/>
          <a:lstStyle/>
          <a:p>
            <a:r>
              <a:rPr lang="en-US" dirty="0"/>
              <a:t>There was an evident monophyletic relationship between the Lion and Leopard.</a:t>
            </a:r>
          </a:p>
          <a:p>
            <a:r>
              <a:rPr lang="en-US" dirty="0"/>
              <a:t>Two distinct clades were observed within the Panthera species:</a:t>
            </a:r>
          </a:p>
          <a:p>
            <a:pPr lvl="1"/>
            <a:r>
              <a:rPr lang="en-US" dirty="0"/>
              <a:t>Lion-Leopard clade with the Jaguar being part as a sister taxa.</a:t>
            </a:r>
          </a:p>
          <a:p>
            <a:pPr lvl="1"/>
            <a:r>
              <a:rPr lang="en-US" dirty="0"/>
              <a:t>Tiger-Snow leopard clade - showed low support during bootstrapping the unrooted tree (Fig. 6)</a:t>
            </a:r>
          </a:p>
        </p:txBody>
      </p:sp>
    </p:spTree>
    <p:extLst>
      <p:ext uri="{BB962C8B-B14F-4D97-AF65-F5344CB8AC3E}">
        <p14:creationId xmlns:p14="http://schemas.microsoft.com/office/powerpoint/2010/main" val="3508225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3C0F-E3EB-B240-B23B-932BA6D7F4AB}"/>
              </a:ext>
            </a:extLst>
          </p:cNvPr>
          <p:cNvSpPr>
            <a:spLocks noGrp="1"/>
          </p:cNvSpPr>
          <p:nvPr>
            <p:ph type="title"/>
          </p:nvPr>
        </p:nvSpPr>
        <p:spPr/>
        <p:txBody>
          <a:bodyPr/>
          <a:lstStyle/>
          <a:p>
            <a:r>
              <a:rPr lang="en-US" dirty="0"/>
              <a:t>Reconstruction: Software &amp; Accession numbers used</a:t>
            </a:r>
          </a:p>
        </p:txBody>
      </p:sp>
      <p:sp>
        <p:nvSpPr>
          <p:cNvPr id="3" name="Content Placeholder 2">
            <a:extLst>
              <a:ext uri="{FF2B5EF4-FFF2-40B4-BE49-F238E27FC236}">
                <a16:creationId xmlns:a16="http://schemas.microsoft.com/office/drawing/2014/main" id="{14F0BD00-CA94-F146-98F0-0CAF0BB9B508}"/>
              </a:ext>
            </a:extLst>
          </p:cNvPr>
          <p:cNvSpPr>
            <a:spLocks noGrp="1"/>
          </p:cNvSpPr>
          <p:nvPr>
            <p:ph idx="1"/>
          </p:nvPr>
        </p:nvSpPr>
        <p:spPr>
          <a:xfrm>
            <a:off x="1141413" y="2249487"/>
            <a:ext cx="4776062" cy="3798616"/>
          </a:xfrm>
        </p:spPr>
        <p:txBody>
          <a:bodyPr>
            <a:normAutofit/>
          </a:bodyPr>
          <a:lstStyle/>
          <a:p>
            <a:r>
              <a:rPr lang="en-US" dirty="0"/>
              <a:t>Sequences assessed from GenBank</a:t>
            </a:r>
          </a:p>
          <a:p>
            <a:r>
              <a:rPr lang="en-US" dirty="0"/>
              <a:t>Accession numbers used:</a:t>
            </a:r>
          </a:p>
          <a:p>
            <a:pPr lvl="1">
              <a:lnSpc>
                <a:spcPct val="110000"/>
              </a:lnSpc>
            </a:pPr>
            <a:r>
              <a:rPr lang="en-US" sz="1800" dirty="0"/>
              <a:t>AHF96250.1 – Panthera Leo</a:t>
            </a:r>
          </a:p>
          <a:p>
            <a:pPr lvl="1">
              <a:lnSpc>
                <a:spcPct val="110000"/>
              </a:lnSpc>
            </a:pPr>
            <a:r>
              <a:rPr lang="en-US" sz="1800" dirty="0"/>
              <a:t>ABB22892.1 – </a:t>
            </a:r>
            <a:r>
              <a:rPr lang="en-US" sz="1800" dirty="0" err="1"/>
              <a:t>Neofelis</a:t>
            </a:r>
            <a:r>
              <a:rPr lang="en-US" sz="1800" dirty="0"/>
              <a:t> </a:t>
            </a:r>
            <a:r>
              <a:rPr lang="en-US" sz="1800" dirty="0" err="1"/>
              <a:t>Nebulosa</a:t>
            </a:r>
            <a:endParaRPr lang="en-US" sz="1800" dirty="0"/>
          </a:p>
          <a:p>
            <a:pPr lvl="1">
              <a:lnSpc>
                <a:spcPct val="110000"/>
              </a:lnSpc>
            </a:pPr>
            <a:r>
              <a:rPr lang="en-US" sz="1800" dirty="0"/>
              <a:t>AIY56297.1  - Panthera </a:t>
            </a:r>
            <a:r>
              <a:rPr lang="en-US" sz="1800" dirty="0" err="1"/>
              <a:t>Onca</a:t>
            </a:r>
            <a:endParaRPr lang="en-US" sz="1800" dirty="0"/>
          </a:p>
          <a:p>
            <a:pPr lvl="1">
              <a:lnSpc>
                <a:spcPct val="110000"/>
              </a:lnSpc>
            </a:pPr>
            <a:r>
              <a:rPr lang="en-US" sz="1800" dirty="0"/>
              <a:t>ABP73331.1 - Panthera </a:t>
            </a:r>
            <a:r>
              <a:rPr lang="en-US" sz="1800" dirty="0" err="1"/>
              <a:t>Onca</a:t>
            </a:r>
            <a:endParaRPr lang="en-US" sz="1800" dirty="0"/>
          </a:p>
          <a:p>
            <a:pPr lvl="1">
              <a:lnSpc>
                <a:spcPct val="110000"/>
              </a:lnSpc>
            </a:pPr>
            <a:r>
              <a:rPr lang="en-US" sz="1800" dirty="0"/>
              <a:t>ABP73321.1 – Panthera Tigris</a:t>
            </a:r>
          </a:p>
          <a:p>
            <a:pPr lvl="1">
              <a:lnSpc>
                <a:spcPct val="110000"/>
              </a:lnSpc>
            </a:pPr>
            <a:r>
              <a:rPr lang="en-US" sz="1800" dirty="0"/>
              <a:t>ABP73308.1 – Panthera Pardus</a:t>
            </a:r>
          </a:p>
        </p:txBody>
      </p:sp>
      <p:sp>
        <p:nvSpPr>
          <p:cNvPr id="4" name="TextBox 3">
            <a:extLst>
              <a:ext uri="{FF2B5EF4-FFF2-40B4-BE49-F238E27FC236}">
                <a16:creationId xmlns:a16="http://schemas.microsoft.com/office/drawing/2014/main" id="{2ED91B79-F38D-D342-B4DD-BE3D9C50CA33}"/>
              </a:ext>
            </a:extLst>
          </p:cNvPr>
          <p:cNvSpPr txBox="1"/>
          <p:nvPr/>
        </p:nvSpPr>
        <p:spPr>
          <a:xfrm>
            <a:off x="6095999" y="2249487"/>
            <a:ext cx="5660571" cy="3170099"/>
          </a:xfrm>
          <a:prstGeom prst="rect">
            <a:avLst/>
          </a:prstGeom>
          <a:noFill/>
        </p:spPr>
        <p:txBody>
          <a:bodyPr wrap="square" rtlCol="0">
            <a:spAutoFit/>
          </a:bodyPr>
          <a:lstStyle/>
          <a:p>
            <a:pPr marL="285750" indent="-285750">
              <a:buFont typeface="Arial" panose="020B0604020202020204" pitchFamily="34" charset="0"/>
              <a:buChar char="•"/>
            </a:pPr>
            <a:r>
              <a:rPr lang="en-US" sz="2400" dirty="0"/>
              <a:t>Aligning the sequences was done with MPI Bioinformatics Toolkit.</a:t>
            </a:r>
          </a:p>
          <a:p>
            <a:pPr marL="742950" lvl="1" indent="-285750">
              <a:buFont typeface="Arial" panose="020B0604020202020204" pitchFamily="34" charset="0"/>
              <a:buChar char="•"/>
            </a:pPr>
            <a:r>
              <a:rPr lang="en-US" sz="2000" dirty="0"/>
              <a:t>Used the cytochrome B protein sequence.</a:t>
            </a:r>
          </a:p>
          <a:p>
            <a:pPr marL="285750" indent="-285750">
              <a:buFont typeface="Arial" panose="020B0604020202020204" pitchFamily="34" charset="0"/>
              <a:buChar char="•"/>
            </a:pPr>
            <a:r>
              <a:rPr lang="en-US" sz="2400" dirty="0"/>
              <a:t>Built a ML and Max Parsimony tree through MEGAX program.</a:t>
            </a:r>
          </a:p>
          <a:p>
            <a:pPr marL="742950" lvl="1" indent="-285750">
              <a:buFont typeface="Arial" panose="020B0604020202020204" pitchFamily="34" charset="0"/>
              <a:buChar char="•"/>
            </a:pPr>
            <a:r>
              <a:rPr lang="en-US" sz="2400" dirty="0"/>
              <a:t>Bootstrap replication: 100</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439302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28EF0-816B-BE43-A552-FA63335765DA}"/>
              </a:ext>
            </a:extLst>
          </p:cNvPr>
          <p:cNvSpPr>
            <a:spLocks noGrp="1"/>
          </p:cNvSpPr>
          <p:nvPr>
            <p:ph type="title"/>
          </p:nvPr>
        </p:nvSpPr>
        <p:spPr>
          <a:xfrm>
            <a:off x="615142" y="0"/>
            <a:ext cx="9905998" cy="1478570"/>
          </a:xfrm>
        </p:spPr>
        <p:txBody>
          <a:bodyPr/>
          <a:lstStyle/>
          <a:p>
            <a:r>
              <a:rPr lang="en-US" dirty="0"/>
              <a:t>Reconstruction: ML and Max Parsimony</a:t>
            </a:r>
          </a:p>
        </p:txBody>
      </p:sp>
      <p:pic>
        <p:nvPicPr>
          <p:cNvPr id="5" name="Content Placeholder 4">
            <a:extLst>
              <a:ext uri="{FF2B5EF4-FFF2-40B4-BE49-F238E27FC236}">
                <a16:creationId xmlns:a16="http://schemas.microsoft.com/office/drawing/2014/main" id="{4086121B-38A4-A143-A7C4-7209408A26FE}"/>
              </a:ext>
            </a:extLst>
          </p:cNvPr>
          <p:cNvPicPr>
            <a:picLocks noGrp="1" noChangeAspect="1"/>
          </p:cNvPicPr>
          <p:nvPr>
            <p:ph idx="1"/>
          </p:nvPr>
        </p:nvPicPr>
        <p:blipFill rotWithShape="1">
          <a:blip r:embed="rId3"/>
          <a:srcRect r="15179"/>
          <a:stretch/>
        </p:blipFill>
        <p:spPr>
          <a:xfrm>
            <a:off x="6096000" y="2585364"/>
            <a:ext cx="5072676" cy="3372840"/>
          </a:xfrm>
        </p:spPr>
      </p:pic>
      <p:pic>
        <p:nvPicPr>
          <p:cNvPr id="7" name="Picture 6">
            <a:extLst>
              <a:ext uri="{FF2B5EF4-FFF2-40B4-BE49-F238E27FC236}">
                <a16:creationId xmlns:a16="http://schemas.microsoft.com/office/drawing/2014/main" id="{8599C63F-4D2D-5642-B800-ECF9CA478075}"/>
              </a:ext>
            </a:extLst>
          </p:cNvPr>
          <p:cNvPicPr>
            <a:picLocks noChangeAspect="1"/>
          </p:cNvPicPr>
          <p:nvPr/>
        </p:nvPicPr>
        <p:blipFill rotWithShape="1">
          <a:blip r:embed="rId4"/>
          <a:srcRect l="938" r="34023"/>
          <a:stretch/>
        </p:blipFill>
        <p:spPr>
          <a:xfrm>
            <a:off x="615142" y="2585364"/>
            <a:ext cx="5072679" cy="3372840"/>
          </a:xfrm>
          <a:prstGeom prst="rect">
            <a:avLst/>
          </a:prstGeom>
        </p:spPr>
      </p:pic>
      <p:sp>
        <p:nvSpPr>
          <p:cNvPr id="9" name="TextBox 8">
            <a:extLst>
              <a:ext uri="{FF2B5EF4-FFF2-40B4-BE49-F238E27FC236}">
                <a16:creationId xmlns:a16="http://schemas.microsoft.com/office/drawing/2014/main" id="{65423A72-7479-4C48-95C7-A6B5C10732F8}"/>
              </a:ext>
            </a:extLst>
          </p:cNvPr>
          <p:cNvSpPr txBox="1"/>
          <p:nvPr/>
        </p:nvSpPr>
        <p:spPr>
          <a:xfrm>
            <a:off x="6367548" y="1852749"/>
            <a:ext cx="2460568" cy="369332"/>
          </a:xfrm>
          <a:prstGeom prst="rect">
            <a:avLst/>
          </a:prstGeom>
          <a:noFill/>
        </p:spPr>
        <p:txBody>
          <a:bodyPr wrap="square" rtlCol="0">
            <a:spAutoFit/>
          </a:bodyPr>
          <a:lstStyle/>
          <a:p>
            <a:r>
              <a:rPr lang="en-US" dirty="0"/>
              <a:t>Max Parsimony</a:t>
            </a:r>
          </a:p>
        </p:txBody>
      </p:sp>
      <p:sp>
        <p:nvSpPr>
          <p:cNvPr id="10" name="TextBox 9">
            <a:extLst>
              <a:ext uri="{FF2B5EF4-FFF2-40B4-BE49-F238E27FC236}">
                <a16:creationId xmlns:a16="http://schemas.microsoft.com/office/drawing/2014/main" id="{CDA6CFDF-01D6-4949-BE18-A9C5BFC0D95E}"/>
              </a:ext>
            </a:extLst>
          </p:cNvPr>
          <p:cNvSpPr txBox="1"/>
          <p:nvPr/>
        </p:nvSpPr>
        <p:spPr>
          <a:xfrm>
            <a:off x="906945" y="1847301"/>
            <a:ext cx="3133040" cy="369332"/>
          </a:xfrm>
          <a:prstGeom prst="rect">
            <a:avLst/>
          </a:prstGeom>
          <a:noFill/>
        </p:spPr>
        <p:txBody>
          <a:bodyPr wrap="square" rtlCol="0">
            <a:spAutoFit/>
          </a:bodyPr>
          <a:lstStyle/>
          <a:p>
            <a:r>
              <a:rPr lang="en-US" dirty="0"/>
              <a:t>Max Likelihood</a:t>
            </a:r>
          </a:p>
        </p:txBody>
      </p:sp>
    </p:spTree>
    <p:extLst>
      <p:ext uri="{BB962C8B-B14F-4D97-AF65-F5344CB8AC3E}">
        <p14:creationId xmlns:p14="http://schemas.microsoft.com/office/powerpoint/2010/main" val="2742860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7549B-0ABA-9144-AA2B-CC1EA7B5509B}"/>
              </a:ext>
            </a:extLst>
          </p:cNvPr>
          <p:cNvSpPr>
            <a:spLocks noGrp="1"/>
          </p:cNvSpPr>
          <p:nvPr>
            <p:ph type="title"/>
          </p:nvPr>
        </p:nvSpPr>
        <p:spPr/>
        <p:txBody>
          <a:bodyPr/>
          <a:lstStyle/>
          <a:p>
            <a:r>
              <a:rPr lang="en-US" dirty="0"/>
              <a:t>ML attempt 2</a:t>
            </a:r>
          </a:p>
        </p:txBody>
      </p:sp>
      <p:pic>
        <p:nvPicPr>
          <p:cNvPr id="6" name="Content Placeholder 3">
            <a:extLst>
              <a:ext uri="{FF2B5EF4-FFF2-40B4-BE49-F238E27FC236}">
                <a16:creationId xmlns:a16="http://schemas.microsoft.com/office/drawing/2014/main" id="{BD5C6386-CF9E-F94B-98D9-69B766F77181}"/>
              </a:ext>
            </a:extLst>
          </p:cNvPr>
          <p:cNvPicPr>
            <a:picLocks noGrp="1" noChangeAspect="1"/>
          </p:cNvPicPr>
          <p:nvPr>
            <p:ph idx="1"/>
          </p:nvPr>
        </p:nvPicPr>
        <p:blipFill>
          <a:blip r:embed="rId3"/>
          <a:stretch>
            <a:fillRect/>
          </a:stretch>
        </p:blipFill>
        <p:spPr>
          <a:xfrm>
            <a:off x="5045622" y="1325930"/>
            <a:ext cx="6001789" cy="4913552"/>
          </a:xfrm>
          <a:prstGeom prst="rect">
            <a:avLst/>
          </a:prstGeom>
        </p:spPr>
      </p:pic>
      <p:sp>
        <p:nvSpPr>
          <p:cNvPr id="7" name="TextBox 6">
            <a:extLst>
              <a:ext uri="{FF2B5EF4-FFF2-40B4-BE49-F238E27FC236}">
                <a16:creationId xmlns:a16="http://schemas.microsoft.com/office/drawing/2014/main" id="{26198DD6-E08A-5145-8EA8-AB7AB9011304}"/>
              </a:ext>
            </a:extLst>
          </p:cNvPr>
          <p:cNvSpPr txBox="1"/>
          <p:nvPr/>
        </p:nvSpPr>
        <p:spPr>
          <a:xfrm>
            <a:off x="382384" y="2097088"/>
            <a:ext cx="4322619"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Bootstrap Replication: 100</a:t>
            </a:r>
          </a:p>
          <a:p>
            <a:pPr marL="285750" indent="-285750">
              <a:buFont typeface="Arial" panose="020B0604020202020204" pitchFamily="34" charset="0"/>
              <a:buChar char="•"/>
            </a:pPr>
            <a:r>
              <a:rPr lang="en-US" dirty="0"/>
              <a:t>Accession Numbers:</a:t>
            </a:r>
          </a:p>
          <a:p>
            <a:pPr marL="742950" lvl="1" indent="-285750">
              <a:buFont typeface="Arial" panose="020B0604020202020204" pitchFamily="34" charset="0"/>
              <a:buChar char="•"/>
            </a:pPr>
            <a:r>
              <a:rPr lang="en-US" dirty="0"/>
              <a:t>AHH81724.1- LION</a:t>
            </a:r>
          </a:p>
          <a:p>
            <a:pPr marL="742950" lvl="1" indent="-285750">
              <a:buFont typeface="Arial" panose="020B0604020202020204" pitchFamily="34" charset="0"/>
              <a:buChar char="•"/>
            </a:pPr>
            <a:r>
              <a:rPr lang="en-US" dirty="0"/>
              <a:t>YP 784008.1- CLOUDED LEOPARD</a:t>
            </a:r>
          </a:p>
          <a:p>
            <a:pPr marL="742950" lvl="1" indent="-285750">
              <a:buFont typeface="Arial" panose="020B0604020202020204" pitchFamily="34" charset="0"/>
              <a:buChar char="•"/>
            </a:pPr>
            <a:r>
              <a:rPr lang="en-US" dirty="0"/>
              <a:t>YP 008815637.1- JAGUAR</a:t>
            </a:r>
          </a:p>
          <a:p>
            <a:pPr marL="742950" lvl="1" indent="-285750">
              <a:buFont typeface="Arial" panose="020B0604020202020204" pitchFamily="34" charset="0"/>
              <a:buChar char="•"/>
            </a:pPr>
            <a:r>
              <a:rPr lang="en-US" dirty="0"/>
              <a:t>AAC08540.1- TIGER</a:t>
            </a:r>
          </a:p>
          <a:p>
            <a:pPr marL="742950" lvl="1" indent="-285750">
              <a:buFont typeface="Arial" panose="020B0604020202020204" pitchFamily="34" charset="0"/>
              <a:buChar char="•"/>
            </a:pPr>
            <a:r>
              <a:rPr lang="en-US" dirty="0"/>
              <a:t>AXQ37096.1- LEOPARD</a:t>
            </a:r>
          </a:p>
          <a:p>
            <a:pPr marL="742950" lvl="1" indent="-285750">
              <a:buFont typeface="Arial" panose="020B0604020202020204" pitchFamily="34" charset="0"/>
              <a:buChar char="•"/>
            </a:pPr>
            <a:r>
              <a:rPr lang="en-US" dirty="0"/>
              <a:t>AFQ37369.1- SNOW LEOPARD</a:t>
            </a:r>
          </a:p>
        </p:txBody>
      </p:sp>
    </p:spTree>
    <p:extLst>
      <p:ext uri="{BB962C8B-B14F-4D97-AF65-F5344CB8AC3E}">
        <p14:creationId xmlns:p14="http://schemas.microsoft.com/office/powerpoint/2010/main" val="1428489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D9988-9903-1E4E-99FE-4DB786350EA4}"/>
              </a:ext>
            </a:extLst>
          </p:cNvPr>
          <p:cNvSpPr>
            <a:spLocks noGrp="1"/>
          </p:cNvSpPr>
          <p:nvPr>
            <p:ph type="title"/>
          </p:nvPr>
        </p:nvSpPr>
        <p:spPr>
          <a:xfrm>
            <a:off x="1141413" y="618518"/>
            <a:ext cx="9905998" cy="1478570"/>
          </a:xfrm>
        </p:spPr>
        <p:txBody>
          <a:bodyPr>
            <a:normAutofit/>
          </a:bodyPr>
          <a:lstStyle/>
          <a:p>
            <a:pPr algn="ctr"/>
            <a:r>
              <a:rPr lang="en-US" dirty="0"/>
              <a:t>Intro: Article Reference</a:t>
            </a:r>
            <a:endParaRPr lang="en-US"/>
          </a:p>
        </p:txBody>
      </p:sp>
      <p:pic>
        <p:nvPicPr>
          <p:cNvPr id="5" name="Picture 4">
            <a:extLst>
              <a:ext uri="{FF2B5EF4-FFF2-40B4-BE49-F238E27FC236}">
                <a16:creationId xmlns:a16="http://schemas.microsoft.com/office/drawing/2014/main" id="{C0C556A4-C1C0-CE4F-9381-D9DAC7F5235F}"/>
              </a:ext>
            </a:extLst>
          </p:cNvPr>
          <p:cNvPicPr>
            <a:picLocks noChangeAspect="1"/>
          </p:cNvPicPr>
          <p:nvPr/>
        </p:nvPicPr>
        <p:blipFill rotWithShape="1">
          <a:blip r:embed="rId4"/>
          <a:srcRect r="1550" b="-1"/>
          <a:stretch/>
        </p:blipFill>
        <p:spPr>
          <a:xfrm>
            <a:off x="1141411" y="2249487"/>
            <a:ext cx="3494597" cy="354965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EAE6F085-D051-0647-9DB7-2104A8E58556}"/>
              </a:ext>
            </a:extLst>
          </p:cNvPr>
          <p:cNvSpPr>
            <a:spLocks noGrp="1"/>
          </p:cNvSpPr>
          <p:nvPr>
            <p:ph idx="1"/>
          </p:nvPr>
        </p:nvSpPr>
        <p:spPr>
          <a:xfrm>
            <a:off x="5034579" y="2249487"/>
            <a:ext cx="6012832" cy="3541714"/>
          </a:xfrm>
        </p:spPr>
        <p:txBody>
          <a:bodyPr>
            <a:normAutofit/>
          </a:bodyPr>
          <a:lstStyle/>
          <a:p>
            <a:pPr>
              <a:lnSpc>
                <a:spcPct val="110000"/>
              </a:lnSpc>
            </a:pPr>
            <a:r>
              <a:rPr lang="en-US" sz="2200"/>
              <a:t>Supermatrix and species tree methods resolve </a:t>
            </a:r>
            <a:r>
              <a:rPr lang="en-US" sz="2200" err="1"/>
              <a:t>phylygenetic</a:t>
            </a:r>
            <a:r>
              <a:rPr lang="en-US" sz="2200"/>
              <a:t> relationships within the big cats, </a:t>
            </a:r>
            <a:r>
              <a:rPr lang="en-US" sz="2200" i="1"/>
              <a:t>Panthera</a:t>
            </a:r>
            <a:r>
              <a:rPr lang="en-US" sz="2200"/>
              <a:t> (Carnivora: Felidae)</a:t>
            </a:r>
          </a:p>
          <a:p>
            <a:pPr marL="0" indent="0">
              <a:lnSpc>
                <a:spcPct val="110000"/>
              </a:lnSpc>
              <a:buNone/>
            </a:pPr>
            <a:r>
              <a:rPr lang="en-US" sz="2200"/>
              <a:t>	Davis, Brian W., et al. “Supermatrix and Species Tree Methods Resolve Phylogenetic Relationships within the Big Cats, Panthera (Carnivora: Felidae).” </a:t>
            </a:r>
            <a:r>
              <a:rPr lang="en-US" sz="2200" i="1"/>
              <a:t>Molecular Phylogenetics and Evolution</a:t>
            </a:r>
            <a:r>
              <a:rPr lang="en-US" sz="2200"/>
              <a:t>, vol. 56, no. 1, 2010, pp. 64–76., doi:10.1016/j.ympev.2010.01.036.</a:t>
            </a:r>
          </a:p>
          <a:p>
            <a:pPr>
              <a:lnSpc>
                <a:spcPct val="110000"/>
              </a:lnSpc>
            </a:pPr>
            <a:endParaRPr lang="en-US" sz="2200"/>
          </a:p>
        </p:txBody>
      </p:sp>
    </p:spTree>
    <p:extLst>
      <p:ext uri="{BB962C8B-B14F-4D97-AF65-F5344CB8AC3E}">
        <p14:creationId xmlns:p14="http://schemas.microsoft.com/office/powerpoint/2010/main" val="75386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36ACB-9104-3347-84FC-B0F3F32E0F4E}"/>
              </a:ext>
            </a:extLst>
          </p:cNvPr>
          <p:cNvSpPr>
            <a:spLocks noGrp="1"/>
          </p:cNvSpPr>
          <p:nvPr>
            <p:ph type="title"/>
          </p:nvPr>
        </p:nvSpPr>
        <p:spPr>
          <a:xfrm>
            <a:off x="1141413" y="618518"/>
            <a:ext cx="9905998" cy="1478570"/>
          </a:xfrm>
        </p:spPr>
        <p:txBody>
          <a:bodyPr>
            <a:normAutofit/>
          </a:bodyPr>
          <a:lstStyle/>
          <a:p>
            <a:pPr algn="ctr"/>
            <a:r>
              <a:rPr lang="en-US" dirty="0"/>
              <a:t>Intro: Article overview</a:t>
            </a:r>
            <a:endParaRPr lang="en-US"/>
          </a:p>
        </p:txBody>
      </p:sp>
      <p:sp>
        <p:nvSpPr>
          <p:cNvPr id="3" name="Content Placeholder 2">
            <a:extLst>
              <a:ext uri="{FF2B5EF4-FFF2-40B4-BE49-F238E27FC236}">
                <a16:creationId xmlns:a16="http://schemas.microsoft.com/office/drawing/2014/main" id="{1BEEF99F-04FF-0B4E-9F11-9A7079E06D02}"/>
              </a:ext>
            </a:extLst>
          </p:cNvPr>
          <p:cNvSpPr>
            <a:spLocks noGrp="1"/>
          </p:cNvSpPr>
          <p:nvPr>
            <p:ph idx="1"/>
          </p:nvPr>
        </p:nvSpPr>
        <p:spPr>
          <a:xfrm>
            <a:off x="1141413" y="2097088"/>
            <a:ext cx="5379309" cy="3989995"/>
          </a:xfrm>
        </p:spPr>
        <p:txBody>
          <a:bodyPr anchor="ctr">
            <a:normAutofit/>
          </a:bodyPr>
          <a:lstStyle/>
          <a:p>
            <a:pPr>
              <a:lnSpc>
                <a:spcPct val="110000"/>
              </a:lnSpc>
            </a:pPr>
            <a:r>
              <a:rPr lang="en-US" sz="1800" dirty="0"/>
              <a:t>Problem- The evolutionary history of the five big cats- the lion, tiger, leopard, snow leopard, and jaguar-, along with their closely related clouded leopard, has been concealed because there is very little information provided in the fossil record, as well as rapid radiation that took place during the Pliocene era (~5.3-2.6mya), speciation between the genus Panthera less than  1mya, and possible hybridization between these lineages after their separation as individual species.</a:t>
            </a:r>
          </a:p>
        </p:txBody>
      </p:sp>
      <p:pic>
        <p:nvPicPr>
          <p:cNvPr id="4" name="Picture 3">
            <a:extLst>
              <a:ext uri="{FF2B5EF4-FFF2-40B4-BE49-F238E27FC236}">
                <a16:creationId xmlns:a16="http://schemas.microsoft.com/office/drawing/2014/main" id="{B9764CB5-C29C-3C47-A808-1CF205AFA154}"/>
              </a:ext>
            </a:extLst>
          </p:cNvPr>
          <p:cNvPicPr>
            <a:picLocks noChangeAspect="1"/>
          </p:cNvPicPr>
          <p:nvPr/>
        </p:nvPicPr>
        <p:blipFill rotWithShape="1">
          <a:blip r:embed="rId4"/>
          <a:srcRect r="345" b="2"/>
          <a:stretch/>
        </p:blipFill>
        <p:spPr>
          <a:xfrm>
            <a:off x="6782079" y="2496398"/>
            <a:ext cx="4655075"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295815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B7219-4753-1947-879A-EAA44F0F8E17}"/>
              </a:ext>
            </a:extLst>
          </p:cNvPr>
          <p:cNvSpPr>
            <a:spLocks noGrp="1"/>
          </p:cNvSpPr>
          <p:nvPr>
            <p:ph type="title"/>
          </p:nvPr>
        </p:nvSpPr>
        <p:spPr/>
        <p:txBody>
          <a:bodyPr/>
          <a:lstStyle/>
          <a:p>
            <a:r>
              <a:rPr lang="en-US" dirty="0"/>
              <a:t>Intro: Overview Cont.</a:t>
            </a:r>
          </a:p>
        </p:txBody>
      </p:sp>
      <p:sp>
        <p:nvSpPr>
          <p:cNvPr id="3" name="Content Placeholder 2">
            <a:extLst>
              <a:ext uri="{FF2B5EF4-FFF2-40B4-BE49-F238E27FC236}">
                <a16:creationId xmlns:a16="http://schemas.microsoft.com/office/drawing/2014/main" id="{6FDEAB57-88D8-0547-BB5B-79C90A9FE6B8}"/>
              </a:ext>
            </a:extLst>
          </p:cNvPr>
          <p:cNvSpPr>
            <a:spLocks noGrp="1"/>
          </p:cNvSpPr>
          <p:nvPr>
            <p:ph idx="1"/>
          </p:nvPr>
        </p:nvSpPr>
        <p:spPr/>
        <p:txBody>
          <a:bodyPr/>
          <a:lstStyle/>
          <a:p>
            <a:r>
              <a:rPr lang="en-US" dirty="0"/>
              <a:t>Purpose for this study- This lineage contain vulnerable and endangered species like the tiger and jaguar due to human influence in the ecosystem.</a:t>
            </a:r>
          </a:p>
          <a:p>
            <a:r>
              <a:rPr lang="en-US" dirty="0"/>
              <a:t> Conservationists want to use genetic data to make an action plan that could help prevent these numbers going down even more and create a balance in the ecosystem.</a:t>
            </a:r>
          </a:p>
        </p:txBody>
      </p:sp>
    </p:spTree>
    <p:extLst>
      <p:ext uri="{BB962C8B-B14F-4D97-AF65-F5344CB8AC3E}">
        <p14:creationId xmlns:p14="http://schemas.microsoft.com/office/powerpoint/2010/main" val="47163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77F75-DE54-4F44-8EF2-5D61913B1C39}"/>
              </a:ext>
            </a:extLst>
          </p:cNvPr>
          <p:cNvSpPr>
            <a:spLocks noGrp="1"/>
          </p:cNvSpPr>
          <p:nvPr>
            <p:ph type="title"/>
          </p:nvPr>
        </p:nvSpPr>
        <p:spPr>
          <a:xfrm>
            <a:off x="8036041" y="618518"/>
            <a:ext cx="3485399" cy="1478570"/>
          </a:xfrm>
        </p:spPr>
        <p:txBody>
          <a:bodyPr vert="horz" lIns="91440" tIns="45720" rIns="91440" bIns="45720" rtlCol="0" anchor="b">
            <a:normAutofit/>
          </a:bodyPr>
          <a:lstStyle/>
          <a:p>
            <a:r>
              <a:rPr lang="en-US" sz="2800" dirty="0"/>
              <a:t>Article Discussion: Figure 1</a:t>
            </a:r>
          </a:p>
        </p:txBody>
      </p:sp>
      <p:sp>
        <p:nvSpPr>
          <p:cNvPr id="74"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6D91F14-2416-9E49-8FA3-0D27905395E6}"/>
              </a:ext>
            </a:extLst>
          </p:cNvPr>
          <p:cNvPicPr>
            <a:picLocks noChangeAspect="1"/>
          </p:cNvPicPr>
          <p:nvPr/>
        </p:nvPicPr>
        <p:blipFill rotWithShape="1">
          <a:blip r:embed="rId4"/>
          <a:srcRect l="2544" r="12661" b="1"/>
          <a:stretch/>
        </p:blipFill>
        <p:spPr>
          <a:xfrm>
            <a:off x="1118988" y="1136606"/>
            <a:ext cx="6112382" cy="4577297"/>
          </a:xfrm>
          <a:prstGeom prst="rect">
            <a:avLst/>
          </a:prstGeom>
        </p:spPr>
      </p:pic>
      <p:sp>
        <p:nvSpPr>
          <p:cNvPr id="5" name="TextBox 4">
            <a:extLst>
              <a:ext uri="{FF2B5EF4-FFF2-40B4-BE49-F238E27FC236}">
                <a16:creationId xmlns:a16="http://schemas.microsoft.com/office/drawing/2014/main" id="{B30CE9BC-7F92-3B4C-B624-A27EA32746E5}"/>
              </a:ext>
            </a:extLst>
          </p:cNvPr>
          <p:cNvSpPr txBox="1"/>
          <p:nvPr/>
        </p:nvSpPr>
        <p:spPr>
          <a:xfrm>
            <a:off x="8036041" y="2500737"/>
            <a:ext cx="3281004" cy="3541714"/>
          </a:xfrm>
          <a:prstGeom prst="rect">
            <a:avLst/>
          </a:prstGeom>
        </p:spPr>
        <p:txBody>
          <a:bodyPr vert="horz" lIns="91440" tIns="45720" rIns="91440" bIns="45720" rtlCol="0">
            <a:normAutofit/>
          </a:bodyPr>
          <a:lstStyle/>
          <a:p>
            <a:pPr indent="-228600" defTabSz="914400">
              <a:lnSpc>
                <a:spcPct val="120000"/>
              </a:lnSpc>
              <a:spcAft>
                <a:spcPts val="600"/>
              </a:spcAft>
              <a:buSzPct val="125000"/>
              <a:buFont typeface="Arial" panose="020B0604020202020204" pitchFamily="34" charset="0"/>
              <a:buChar char="•"/>
            </a:pPr>
            <a:r>
              <a:rPr lang="en-US" dirty="0"/>
              <a:t>Trees A and B are based on morphological characters; C-M are based on either biochemical or molecular studies. The problem in determining which tree is the “right” tree lies here.</a:t>
            </a:r>
          </a:p>
        </p:txBody>
      </p:sp>
    </p:spTree>
    <p:extLst>
      <p:ext uri="{BB962C8B-B14F-4D97-AF65-F5344CB8AC3E}">
        <p14:creationId xmlns:p14="http://schemas.microsoft.com/office/powerpoint/2010/main" val="3933978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FAC4C-3CA3-7741-8235-975F5D2B4609}"/>
              </a:ext>
            </a:extLst>
          </p:cNvPr>
          <p:cNvSpPr>
            <a:spLocks noGrp="1"/>
          </p:cNvSpPr>
          <p:nvPr>
            <p:ph type="title"/>
          </p:nvPr>
        </p:nvSpPr>
        <p:spPr/>
        <p:txBody>
          <a:bodyPr/>
          <a:lstStyle/>
          <a:p>
            <a:r>
              <a:rPr lang="en-US" dirty="0"/>
              <a:t>Methods and Data Used</a:t>
            </a:r>
          </a:p>
        </p:txBody>
      </p:sp>
      <p:sp>
        <p:nvSpPr>
          <p:cNvPr id="3" name="Content Placeholder 2">
            <a:extLst>
              <a:ext uri="{FF2B5EF4-FFF2-40B4-BE49-F238E27FC236}">
                <a16:creationId xmlns:a16="http://schemas.microsoft.com/office/drawing/2014/main" id="{74A18E92-62AC-934F-9182-AF10988D8285}"/>
              </a:ext>
            </a:extLst>
          </p:cNvPr>
          <p:cNvSpPr>
            <a:spLocks noGrp="1"/>
          </p:cNvSpPr>
          <p:nvPr>
            <p:ph idx="1"/>
          </p:nvPr>
        </p:nvSpPr>
        <p:spPr>
          <a:xfrm>
            <a:off x="1141412" y="1906587"/>
            <a:ext cx="9905999" cy="3541714"/>
          </a:xfrm>
        </p:spPr>
        <p:txBody>
          <a:bodyPr>
            <a:normAutofit fontScale="85000" lnSpcReduction="10000"/>
          </a:bodyPr>
          <a:lstStyle/>
          <a:p>
            <a:r>
              <a:rPr lang="en-US" dirty="0"/>
              <a:t>To obtain gene sequences and mtDNA sequences, researchers used GenBank and BLAST</a:t>
            </a:r>
          </a:p>
          <a:p>
            <a:r>
              <a:rPr lang="en-US" dirty="0"/>
              <a:t>Some sequences and accession numbers were taken from other studies such as Johnson’s W.E. articles</a:t>
            </a:r>
          </a:p>
          <a:p>
            <a:r>
              <a:rPr lang="en-US" dirty="0"/>
              <a:t>Sequence alignment0– </a:t>
            </a:r>
            <a:r>
              <a:rPr lang="en-US" dirty="0" err="1"/>
              <a:t>ClustalX</a:t>
            </a:r>
            <a:r>
              <a:rPr lang="en-US" dirty="0"/>
              <a:t> 2.0.3</a:t>
            </a:r>
          </a:p>
          <a:p>
            <a:r>
              <a:rPr lang="en-US" dirty="0"/>
              <a:t>Maximum Likelihood Analysis- PAUP 4.0b10</a:t>
            </a:r>
          </a:p>
          <a:p>
            <a:pPr lvl="1"/>
            <a:r>
              <a:rPr lang="en-US" dirty="0"/>
              <a:t>Bootstrapping done with 1000 iterations with TBR branch-swapping</a:t>
            </a:r>
          </a:p>
          <a:p>
            <a:r>
              <a:rPr lang="en-US" dirty="0"/>
              <a:t>Bayesian Interference- </a:t>
            </a:r>
            <a:r>
              <a:rPr lang="en-US" dirty="0" err="1"/>
              <a:t>MrBayes</a:t>
            </a:r>
            <a:r>
              <a:rPr lang="en-US" dirty="0"/>
              <a:t> 3.0.4</a:t>
            </a:r>
          </a:p>
          <a:p>
            <a:r>
              <a:rPr lang="en-US" dirty="0"/>
              <a:t>Bayesian estimation of species tree (BEST)- modified </a:t>
            </a:r>
            <a:r>
              <a:rPr lang="en-US" dirty="0" err="1"/>
              <a:t>MrBayes</a:t>
            </a:r>
            <a:r>
              <a:rPr lang="en-US" dirty="0"/>
              <a:t> package</a:t>
            </a:r>
          </a:p>
        </p:txBody>
      </p:sp>
    </p:spTree>
    <p:extLst>
      <p:ext uri="{BB962C8B-B14F-4D97-AF65-F5344CB8AC3E}">
        <p14:creationId xmlns:p14="http://schemas.microsoft.com/office/powerpoint/2010/main" val="3161666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pic>
        <p:nvPicPr>
          <p:cNvPr id="141" name="Picture 2">
            <a:extLst>
              <a:ext uri="{FF2B5EF4-FFF2-40B4-BE49-F238E27FC236}">
                <a16:creationId xmlns:a16="http://schemas.microsoft.com/office/drawing/2014/main" id="{5B367C29-5200-4FF1-83B7-18B105A0BD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43" name="Group 142">
            <a:extLst>
              <a:ext uri="{FF2B5EF4-FFF2-40B4-BE49-F238E27FC236}">
                <a16:creationId xmlns:a16="http://schemas.microsoft.com/office/drawing/2014/main" id="{EC711491-7BB6-4BE6-A470-44BF61D562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44" name="Group 143">
              <a:extLst>
                <a:ext uri="{FF2B5EF4-FFF2-40B4-BE49-F238E27FC236}">
                  <a16:creationId xmlns:a16="http://schemas.microsoft.com/office/drawing/2014/main" id="{FE4F104B-68BE-4E53-A6A5-5C5F93FF72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pFill/>
          </p:grpSpPr>
          <p:sp>
            <p:nvSpPr>
              <p:cNvPr id="156" name="Rectangle 5">
                <a:extLst>
                  <a:ext uri="{FF2B5EF4-FFF2-40B4-BE49-F238E27FC236}">
                    <a16:creationId xmlns:a16="http://schemas.microsoft.com/office/drawing/2014/main" id="{EF4A7076-D6BC-4AE1-AE2C-C09B16AAB4C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7" name="Freeform 6">
                <a:extLst>
                  <a:ext uri="{FF2B5EF4-FFF2-40B4-BE49-F238E27FC236}">
                    <a16:creationId xmlns:a16="http://schemas.microsoft.com/office/drawing/2014/main" id="{58FA119B-7250-4EC7-912F-F5613CC281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7">
                <a:extLst>
                  <a:ext uri="{FF2B5EF4-FFF2-40B4-BE49-F238E27FC236}">
                    <a16:creationId xmlns:a16="http://schemas.microsoft.com/office/drawing/2014/main" id="{7B9A9AED-D47E-44AD-AD6E-2EECC94D88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8">
                <a:extLst>
                  <a:ext uri="{FF2B5EF4-FFF2-40B4-BE49-F238E27FC236}">
                    <a16:creationId xmlns:a16="http://schemas.microsoft.com/office/drawing/2014/main" id="{00A30ECA-328D-4512-825B-0AD596046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9">
                <a:extLst>
                  <a:ext uri="{FF2B5EF4-FFF2-40B4-BE49-F238E27FC236}">
                    <a16:creationId xmlns:a16="http://schemas.microsoft.com/office/drawing/2014/main" id="{14A218CE-B3D8-4A43-86CC-48980645AC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10">
                <a:extLst>
                  <a:ext uri="{FF2B5EF4-FFF2-40B4-BE49-F238E27FC236}">
                    <a16:creationId xmlns:a16="http://schemas.microsoft.com/office/drawing/2014/main" id="{E9743B7D-51BF-425C-A4B8-33B2E001E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11">
                <a:extLst>
                  <a:ext uri="{FF2B5EF4-FFF2-40B4-BE49-F238E27FC236}">
                    <a16:creationId xmlns:a16="http://schemas.microsoft.com/office/drawing/2014/main" id="{9BA633B3-C879-4E15-B66C-788B4C60A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12">
                <a:extLst>
                  <a:ext uri="{FF2B5EF4-FFF2-40B4-BE49-F238E27FC236}">
                    <a16:creationId xmlns:a16="http://schemas.microsoft.com/office/drawing/2014/main" id="{324C8953-B4E2-4DA0-B5D5-BD2A735E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13">
                <a:extLst>
                  <a:ext uri="{FF2B5EF4-FFF2-40B4-BE49-F238E27FC236}">
                    <a16:creationId xmlns:a16="http://schemas.microsoft.com/office/drawing/2014/main" id="{717A3B65-FE80-419B-AB5D-48B5E3A7B4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14">
                <a:extLst>
                  <a:ext uri="{FF2B5EF4-FFF2-40B4-BE49-F238E27FC236}">
                    <a16:creationId xmlns:a16="http://schemas.microsoft.com/office/drawing/2014/main" id="{675ECD78-7D6B-4A3F-8163-392D7F8D6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15">
                <a:extLst>
                  <a:ext uri="{FF2B5EF4-FFF2-40B4-BE49-F238E27FC236}">
                    <a16:creationId xmlns:a16="http://schemas.microsoft.com/office/drawing/2014/main" id="{8D036282-E32F-461D-BFB6-2A58D6D27A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Line 16">
                <a:extLst>
                  <a:ext uri="{FF2B5EF4-FFF2-40B4-BE49-F238E27FC236}">
                    <a16:creationId xmlns:a16="http://schemas.microsoft.com/office/drawing/2014/main" id="{F95EB10E-5264-467D-8382-A77C4DED251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68" name="Freeform 17">
                <a:extLst>
                  <a:ext uri="{FF2B5EF4-FFF2-40B4-BE49-F238E27FC236}">
                    <a16:creationId xmlns:a16="http://schemas.microsoft.com/office/drawing/2014/main" id="{218F9268-D2F0-487B-A021-8786B6551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18">
                <a:extLst>
                  <a:ext uri="{FF2B5EF4-FFF2-40B4-BE49-F238E27FC236}">
                    <a16:creationId xmlns:a16="http://schemas.microsoft.com/office/drawing/2014/main" id="{B4AEE5AC-EF5C-42E4-B185-A176E1997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Freeform 19">
                <a:extLst>
                  <a:ext uri="{FF2B5EF4-FFF2-40B4-BE49-F238E27FC236}">
                    <a16:creationId xmlns:a16="http://schemas.microsoft.com/office/drawing/2014/main" id="{E961E89F-C1DB-48E5-8B52-FDDAED9E0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1" name="Freeform 20">
                <a:extLst>
                  <a:ext uri="{FF2B5EF4-FFF2-40B4-BE49-F238E27FC236}">
                    <a16:creationId xmlns:a16="http://schemas.microsoft.com/office/drawing/2014/main" id="{412962B4-425A-4C36-A65A-0F66ED7CD3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2" name="Rectangle 21">
                <a:extLst>
                  <a:ext uri="{FF2B5EF4-FFF2-40B4-BE49-F238E27FC236}">
                    <a16:creationId xmlns:a16="http://schemas.microsoft.com/office/drawing/2014/main" id="{037BE3F7-563A-4D9A-BC98-C71F727D23A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3" name="Freeform 22">
                <a:extLst>
                  <a:ext uri="{FF2B5EF4-FFF2-40B4-BE49-F238E27FC236}">
                    <a16:creationId xmlns:a16="http://schemas.microsoft.com/office/drawing/2014/main" id="{2FDB1005-EB5E-475A-AC43-4ED3E563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Freeform 23">
                <a:extLst>
                  <a:ext uri="{FF2B5EF4-FFF2-40B4-BE49-F238E27FC236}">
                    <a16:creationId xmlns:a16="http://schemas.microsoft.com/office/drawing/2014/main" id="{68BFFBC6-C704-42A7-9D7E-AFB5C37FBD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5" name="Freeform 24">
                <a:extLst>
                  <a:ext uri="{FF2B5EF4-FFF2-40B4-BE49-F238E27FC236}">
                    <a16:creationId xmlns:a16="http://schemas.microsoft.com/office/drawing/2014/main" id="{4888EAD7-EBE9-4549-9A91-6FEC61153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6" name="Freeform 25">
                <a:extLst>
                  <a:ext uri="{FF2B5EF4-FFF2-40B4-BE49-F238E27FC236}">
                    <a16:creationId xmlns:a16="http://schemas.microsoft.com/office/drawing/2014/main" id="{B79BC975-BE42-4B57-8335-1699BC0AB1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7" name="Freeform 26">
                <a:extLst>
                  <a:ext uri="{FF2B5EF4-FFF2-40B4-BE49-F238E27FC236}">
                    <a16:creationId xmlns:a16="http://schemas.microsoft.com/office/drawing/2014/main" id="{3998B4F0-CA80-490A-A256-1600E7EA8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8" name="Freeform 27">
                <a:extLst>
                  <a:ext uri="{FF2B5EF4-FFF2-40B4-BE49-F238E27FC236}">
                    <a16:creationId xmlns:a16="http://schemas.microsoft.com/office/drawing/2014/main" id="{2052C104-8168-487E-9044-454DA83A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9" name="Freeform 28">
                <a:extLst>
                  <a:ext uri="{FF2B5EF4-FFF2-40B4-BE49-F238E27FC236}">
                    <a16:creationId xmlns:a16="http://schemas.microsoft.com/office/drawing/2014/main" id="{63ACA30B-5F59-400C-A7CE-D17B5647EE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0" name="Freeform 29">
                <a:extLst>
                  <a:ext uri="{FF2B5EF4-FFF2-40B4-BE49-F238E27FC236}">
                    <a16:creationId xmlns:a16="http://schemas.microsoft.com/office/drawing/2014/main" id="{2E16F318-A142-4353-9949-B4E3A09FE0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1" name="Freeform 30">
                <a:extLst>
                  <a:ext uri="{FF2B5EF4-FFF2-40B4-BE49-F238E27FC236}">
                    <a16:creationId xmlns:a16="http://schemas.microsoft.com/office/drawing/2014/main" id="{8AE8DBB4-2468-4A78-A54D-FD77C5DC8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2" name="Freeform 31">
                <a:extLst>
                  <a:ext uri="{FF2B5EF4-FFF2-40B4-BE49-F238E27FC236}">
                    <a16:creationId xmlns:a16="http://schemas.microsoft.com/office/drawing/2014/main" id="{B0E7CEF2-11E4-465C-8F1F-AA8367F96A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45" name="Group 144">
              <a:extLst>
                <a:ext uri="{FF2B5EF4-FFF2-40B4-BE49-F238E27FC236}">
                  <a16:creationId xmlns:a16="http://schemas.microsoft.com/office/drawing/2014/main" id="{88B30AFD-E104-45DD-BFBB-5A41F1413BE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pFill/>
          </p:grpSpPr>
          <p:sp>
            <p:nvSpPr>
              <p:cNvPr id="146" name="Freeform 32">
                <a:extLst>
                  <a:ext uri="{FF2B5EF4-FFF2-40B4-BE49-F238E27FC236}">
                    <a16:creationId xmlns:a16="http://schemas.microsoft.com/office/drawing/2014/main" id="{CE45A3DF-350B-4A5E-AEBE-F0F280AD0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33">
                <a:extLst>
                  <a:ext uri="{FF2B5EF4-FFF2-40B4-BE49-F238E27FC236}">
                    <a16:creationId xmlns:a16="http://schemas.microsoft.com/office/drawing/2014/main" id="{966D2640-A438-4FB6-B781-5A52DEC85C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34">
                <a:extLst>
                  <a:ext uri="{FF2B5EF4-FFF2-40B4-BE49-F238E27FC236}">
                    <a16:creationId xmlns:a16="http://schemas.microsoft.com/office/drawing/2014/main" id="{34E1EFFF-720C-4CC0-9F95-DD1DAF99A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35">
                <a:extLst>
                  <a:ext uri="{FF2B5EF4-FFF2-40B4-BE49-F238E27FC236}">
                    <a16:creationId xmlns:a16="http://schemas.microsoft.com/office/drawing/2014/main" id="{EA7AB0E1-6C49-409D-86F5-BE00BDDFC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36">
                <a:extLst>
                  <a:ext uri="{FF2B5EF4-FFF2-40B4-BE49-F238E27FC236}">
                    <a16:creationId xmlns:a16="http://schemas.microsoft.com/office/drawing/2014/main" id="{5D17598C-0C57-4F4E-8F6B-A2AD8071F8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37">
                <a:extLst>
                  <a:ext uri="{FF2B5EF4-FFF2-40B4-BE49-F238E27FC236}">
                    <a16:creationId xmlns:a16="http://schemas.microsoft.com/office/drawing/2014/main" id="{EBEBC0DC-F56F-48FE-824E-E9378C4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38">
                <a:extLst>
                  <a:ext uri="{FF2B5EF4-FFF2-40B4-BE49-F238E27FC236}">
                    <a16:creationId xmlns:a16="http://schemas.microsoft.com/office/drawing/2014/main" id="{CC7FDCF1-1736-48A0-BDB2-87D6E09067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39">
                <a:extLst>
                  <a:ext uri="{FF2B5EF4-FFF2-40B4-BE49-F238E27FC236}">
                    <a16:creationId xmlns:a16="http://schemas.microsoft.com/office/drawing/2014/main" id="{2A650CF5-564F-44D1-AB08-6C500DD3C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40">
                <a:extLst>
                  <a:ext uri="{FF2B5EF4-FFF2-40B4-BE49-F238E27FC236}">
                    <a16:creationId xmlns:a16="http://schemas.microsoft.com/office/drawing/2014/main" id="{3108FEFA-0402-4C1C-AE39-5ADC09402F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Rectangle 41">
                <a:extLst>
                  <a:ext uri="{FF2B5EF4-FFF2-40B4-BE49-F238E27FC236}">
                    <a16:creationId xmlns:a16="http://schemas.microsoft.com/office/drawing/2014/main" id="{340AE827-F344-464F-851C-E03AFC98DC5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34ABFFBB-89CF-9745-89DB-9BC391241A2D}"/>
              </a:ext>
            </a:extLst>
          </p:cNvPr>
          <p:cNvSpPr>
            <a:spLocks noGrp="1"/>
          </p:cNvSpPr>
          <p:nvPr>
            <p:ph type="title"/>
          </p:nvPr>
        </p:nvSpPr>
        <p:spPr>
          <a:xfrm>
            <a:off x="8036041" y="618518"/>
            <a:ext cx="3281003" cy="1478570"/>
          </a:xfrm>
        </p:spPr>
        <p:txBody>
          <a:bodyPr vert="horz" lIns="91440" tIns="45720" rIns="91440" bIns="45720" rtlCol="0" anchor="b">
            <a:normAutofit/>
          </a:bodyPr>
          <a:lstStyle/>
          <a:p>
            <a:r>
              <a:rPr lang="en-US" sz="2800"/>
              <a:t>Figure 2:</a:t>
            </a:r>
            <a:br>
              <a:rPr lang="en-US" sz="2800"/>
            </a:br>
            <a:endParaRPr lang="en-US" sz="2800"/>
          </a:p>
        </p:txBody>
      </p:sp>
      <p:sp>
        <p:nvSpPr>
          <p:cNvPr id="184" name="Round Diagonal Corner Rectangle 11">
            <a:extLst>
              <a:ext uri="{FF2B5EF4-FFF2-40B4-BE49-F238E27FC236}">
                <a16:creationId xmlns:a16="http://schemas.microsoft.com/office/drawing/2014/main" id="{E4B7B3E3-827A-48BE-AD67-A57C45AA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8F7523F-29CA-E14D-ABBC-B22C7E953E3F}"/>
              </a:ext>
            </a:extLst>
          </p:cNvPr>
          <p:cNvPicPr>
            <a:picLocks noChangeAspect="1"/>
          </p:cNvPicPr>
          <p:nvPr/>
        </p:nvPicPr>
        <p:blipFill rotWithShape="1">
          <a:blip r:embed="rId5"/>
          <a:srcRect t="23178" b="6919"/>
          <a:stretch/>
        </p:blipFill>
        <p:spPr>
          <a:xfrm>
            <a:off x="2628198" y="1137621"/>
            <a:ext cx="3093962" cy="4653580"/>
          </a:xfrm>
          <a:prstGeom prst="rect">
            <a:avLst/>
          </a:prstGeom>
        </p:spPr>
      </p:pic>
      <p:sp>
        <p:nvSpPr>
          <p:cNvPr id="4" name="TextBox 3">
            <a:extLst>
              <a:ext uri="{FF2B5EF4-FFF2-40B4-BE49-F238E27FC236}">
                <a16:creationId xmlns:a16="http://schemas.microsoft.com/office/drawing/2014/main" id="{48A48B0B-7D59-FE47-8BE5-A0A7A3F265DC}"/>
              </a:ext>
            </a:extLst>
          </p:cNvPr>
          <p:cNvSpPr txBox="1"/>
          <p:nvPr/>
        </p:nvSpPr>
        <p:spPr>
          <a:xfrm>
            <a:off x="8036041" y="2249487"/>
            <a:ext cx="3281004" cy="3541714"/>
          </a:xfrm>
          <a:prstGeom prst="rect">
            <a:avLst/>
          </a:prstGeom>
        </p:spPr>
        <p:txBody>
          <a:bodyPr vert="horz" lIns="91440" tIns="45720" rIns="91440" bIns="45720" rtlCol="0">
            <a:normAutofit/>
          </a:bodyPr>
          <a:lstStyle/>
          <a:p>
            <a:pPr indent="-228600" defTabSz="914400">
              <a:lnSpc>
                <a:spcPct val="120000"/>
              </a:lnSpc>
              <a:spcAft>
                <a:spcPts val="600"/>
              </a:spcAft>
              <a:buSzPct val="125000"/>
              <a:buFont typeface="Arial" panose="020B0604020202020204" pitchFamily="34" charset="0"/>
              <a:buChar char="•"/>
            </a:pPr>
            <a:r>
              <a:rPr lang="en-US" dirty="0"/>
              <a:t>Single-copy X-degenerate region of the domestic cat Y chromosome, and selected RPCI-86 BAC library clones</a:t>
            </a:r>
            <a:endParaRPr lang="en-US"/>
          </a:p>
        </p:txBody>
      </p:sp>
    </p:spTree>
    <p:extLst>
      <p:ext uri="{BB962C8B-B14F-4D97-AF65-F5344CB8AC3E}">
        <p14:creationId xmlns:p14="http://schemas.microsoft.com/office/powerpoint/2010/main" val="1472580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EDA90D89-770A-4C09-978C-9E38FE15649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3B344D7-1AE2-4947-876E-2A52674500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3" name="Rectangle 5">
              <a:extLst>
                <a:ext uri="{FF2B5EF4-FFF2-40B4-BE49-F238E27FC236}">
                  <a16:creationId xmlns:a16="http://schemas.microsoft.com/office/drawing/2014/main" id="{D6633E5C-867B-4E17-9151-FF0FDB122BC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2D5EDC2E-587B-4E85-8185-D99B438AB5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996B1479-D8B0-4D98-B382-877F9A3AE6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Rectangle 8">
              <a:extLst>
                <a:ext uri="{FF2B5EF4-FFF2-40B4-BE49-F238E27FC236}">
                  <a16:creationId xmlns:a16="http://schemas.microsoft.com/office/drawing/2014/main" id="{3B7BA112-C364-4D4C-97F9-A1DC76F1E51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 name="Freeform 9">
              <a:extLst>
                <a:ext uri="{FF2B5EF4-FFF2-40B4-BE49-F238E27FC236}">
                  <a16:creationId xmlns:a16="http://schemas.microsoft.com/office/drawing/2014/main" id="{8B9D9B13-8F5D-41E6-93D6-CDFEB34AB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B5720BDB-EA73-4DE9-8A10-11DA3A1AC1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F1D2313E-4168-41D0-A5B5-2187D1B33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0F1B19F3-A09E-4891-8916-D5F8B0B2A1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4D61F564-BB90-4A5C-829A-4F984FD6C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3803B77E-8C29-4857-B5C1-B89B01F46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B96F39B0-FB50-4957-8F85-2E2CCF6D7E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6">
              <a:extLst>
                <a:ext uri="{FF2B5EF4-FFF2-40B4-BE49-F238E27FC236}">
                  <a16:creationId xmlns:a16="http://schemas.microsoft.com/office/drawing/2014/main" id="{A54B5837-452A-4FC3-A8C8-E275AA9292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7">
              <a:extLst>
                <a:ext uri="{FF2B5EF4-FFF2-40B4-BE49-F238E27FC236}">
                  <a16:creationId xmlns:a16="http://schemas.microsoft.com/office/drawing/2014/main" id="{FDE2A683-C13C-4A7F-935C-4C5279BF5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30C5773F-6573-4E1F-B3DC-BB2B01D88D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E280F9F5-EF46-41DF-B672-013B025B96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5876ADD8-345E-4A8D-81CB-0D5C3F76F8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1">
              <a:extLst>
                <a:ext uri="{FF2B5EF4-FFF2-40B4-BE49-F238E27FC236}">
                  <a16:creationId xmlns:a16="http://schemas.microsoft.com/office/drawing/2014/main" id="{8D2F7216-B310-4AB4-9948-2CF747F77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2">
              <a:extLst>
                <a:ext uri="{FF2B5EF4-FFF2-40B4-BE49-F238E27FC236}">
                  <a16:creationId xmlns:a16="http://schemas.microsoft.com/office/drawing/2014/main" id="{D113E940-FD31-4B25-B33F-5B213CC75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D6211283-9342-40E7-88F7-14A9028450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B0118661-823B-4754-B0E3-52ACCB8DF8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263B289D-A43D-47C8-AA8E-40C86C6084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D5A2D8F7-A5A4-4B2E-89AE-F99CC5B05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6847785C-2F02-4845-9257-9DE5E6EDA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4B83A129-3D7E-44D8-8C6C-9DE73E12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7E1A9847-AC3D-4B5D-A29A-A93B0C6AB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2450F521-5F68-4148-9905-6232B08F8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8C6F916A-08CA-4F4C-BDBA-0F63A621FE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2">
              <a:extLst>
                <a:ext uri="{FF2B5EF4-FFF2-40B4-BE49-F238E27FC236}">
                  <a16:creationId xmlns:a16="http://schemas.microsoft.com/office/drawing/2014/main" id="{D68FB199-D330-4EF4-94F5-1C07371E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33">
              <a:extLst>
                <a:ext uri="{FF2B5EF4-FFF2-40B4-BE49-F238E27FC236}">
                  <a16:creationId xmlns:a16="http://schemas.microsoft.com/office/drawing/2014/main" id="{3B67568D-CC47-4BBA-A084-154AEAA825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34">
              <a:extLst>
                <a:ext uri="{FF2B5EF4-FFF2-40B4-BE49-F238E27FC236}">
                  <a16:creationId xmlns:a16="http://schemas.microsoft.com/office/drawing/2014/main" id="{C9C25D1A-5E1E-4B22-B8D3-B0F5263921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8DB054-D1D3-4C30-B62E-7F2C6A812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9EB76371-2F16-4BA0-994C-2575FD9336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2B61AF6D-2A6D-4C90-BCCA-CD97F7246F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B35F6DFD-5D34-4BE6-8B2A-0D6CDCE28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BCB0EEDB-7826-499E-BB87-6D0DD545F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F16B5CE0-3198-436D-888B-A01A983844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1">
              <a:extLst>
                <a:ext uri="{FF2B5EF4-FFF2-40B4-BE49-F238E27FC236}">
                  <a16:creationId xmlns:a16="http://schemas.microsoft.com/office/drawing/2014/main" id="{B550414A-8DF0-4572-A382-B88DBE0B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2">
              <a:extLst>
                <a:ext uri="{FF2B5EF4-FFF2-40B4-BE49-F238E27FC236}">
                  <a16:creationId xmlns:a16="http://schemas.microsoft.com/office/drawing/2014/main" id="{AFB98517-BD8F-45DD-A2BA-52FD61A48A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3">
              <a:extLst>
                <a:ext uri="{FF2B5EF4-FFF2-40B4-BE49-F238E27FC236}">
                  <a16:creationId xmlns:a16="http://schemas.microsoft.com/office/drawing/2014/main" id="{78C67202-AF18-4690-8000-4C12C4042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4">
              <a:extLst>
                <a:ext uri="{FF2B5EF4-FFF2-40B4-BE49-F238E27FC236}">
                  <a16:creationId xmlns:a16="http://schemas.microsoft.com/office/drawing/2014/main" id="{AD51A156-6972-43DA-BF32-CA187641B3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Rectangle 45">
              <a:extLst>
                <a:ext uri="{FF2B5EF4-FFF2-40B4-BE49-F238E27FC236}">
                  <a16:creationId xmlns:a16="http://schemas.microsoft.com/office/drawing/2014/main" id="{B5CE61CC-EBDF-4355-A6C3-D44E62D78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4" name="Freeform 46">
              <a:extLst>
                <a:ext uri="{FF2B5EF4-FFF2-40B4-BE49-F238E27FC236}">
                  <a16:creationId xmlns:a16="http://schemas.microsoft.com/office/drawing/2014/main" id="{ACB1B7F1-FBEF-48FA-97A7-9FAE7708E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7">
              <a:extLst>
                <a:ext uri="{FF2B5EF4-FFF2-40B4-BE49-F238E27FC236}">
                  <a16:creationId xmlns:a16="http://schemas.microsoft.com/office/drawing/2014/main" id="{4851370A-7D0E-4B9F-BA8B-B1966748FB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8">
              <a:extLst>
                <a:ext uri="{FF2B5EF4-FFF2-40B4-BE49-F238E27FC236}">
                  <a16:creationId xmlns:a16="http://schemas.microsoft.com/office/drawing/2014/main" id="{B882F537-DDEB-49AE-BF36-6380A45F0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9">
              <a:extLst>
                <a:ext uri="{FF2B5EF4-FFF2-40B4-BE49-F238E27FC236}">
                  <a16:creationId xmlns:a16="http://schemas.microsoft.com/office/drawing/2014/main" id="{A53D3CF4-BFB0-4D0B-8471-26ACAFE0A5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0">
              <a:extLst>
                <a:ext uri="{FF2B5EF4-FFF2-40B4-BE49-F238E27FC236}">
                  <a16:creationId xmlns:a16="http://schemas.microsoft.com/office/drawing/2014/main" id="{13BC2FA8-8256-44BD-9A62-0EE83D6476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1">
              <a:extLst>
                <a:ext uri="{FF2B5EF4-FFF2-40B4-BE49-F238E27FC236}">
                  <a16:creationId xmlns:a16="http://schemas.microsoft.com/office/drawing/2014/main" id="{90A9C5D2-72E3-4B31-A271-57A883ADC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2">
              <a:extLst>
                <a:ext uri="{FF2B5EF4-FFF2-40B4-BE49-F238E27FC236}">
                  <a16:creationId xmlns:a16="http://schemas.microsoft.com/office/drawing/2014/main" id="{2A5948D4-F239-4BEA-8E38-76F358E3E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3">
              <a:extLst>
                <a:ext uri="{FF2B5EF4-FFF2-40B4-BE49-F238E27FC236}">
                  <a16:creationId xmlns:a16="http://schemas.microsoft.com/office/drawing/2014/main" id="{7384B304-194D-400B-B568-5E6DEA885A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4">
              <a:extLst>
                <a:ext uri="{FF2B5EF4-FFF2-40B4-BE49-F238E27FC236}">
                  <a16:creationId xmlns:a16="http://schemas.microsoft.com/office/drawing/2014/main" id="{B680594F-341A-4C19-BF7F-F6D76386A8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5">
              <a:extLst>
                <a:ext uri="{FF2B5EF4-FFF2-40B4-BE49-F238E27FC236}">
                  <a16:creationId xmlns:a16="http://schemas.microsoft.com/office/drawing/2014/main" id="{4EA6807C-3B8A-43FE-BA1B-8D6D3851FF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6">
              <a:extLst>
                <a:ext uri="{FF2B5EF4-FFF2-40B4-BE49-F238E27FC236}">
                  <a16:creationId xmlns:a16="http://schemas.microsoft.com/office/drawing/2014/main" id="{BA316439-CB72-49C9-BE80-934799D838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7">
              <a:extLst>
                <a:ext uri="{FF2B5EF4-FFF2-40B4-BE49-F238E27FC236}">
                  <a16:creationId xmlns:a16="http://schemas.microsoft.com/office/drawing/2014/main" id="{6BC7FE05-950C-4A73-B6A9-282B142C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8">
              <a:extLst>
                <a:ext uri="{FF2B5EF4-FFF2-40B4-BE49-F238E27FC236}">
                  <a16:creationId xmlns:a16="http://schemas.microsoft.com/office/drawing/2014/main" id="{81C014C7-E085-4923-B533-732801FC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584D12C2-8EFC-574B-A413-60344891524D}"/>
              </a:ext>
            </a:extLst>
          </p:cNvPr>
          <p:cNvSpPr>
            <a:spLocks noGrp="1"/>
          </p:cNvSpPr>
          <p:nvPr>
            <p:ph type="title"/>
          </p:nvPr>
        </p:nvSpPr>
        <p:spPr>
          <a:xfrm>
            <a:off x="1617233" y="4539573"/>
            <a:ext cx="8957534" cy="1182838"/>
          </a:xfrm>
        </p:spPr>
        <p:txBody>
          <a:bodyPr vert="horz" lIns="91440" tIns="45720" rIns="91440" bIns="45720" rtlCol="0" anchor="b">
            <a:normAutofit/>
          </a:bodyPr>
          <a:lstStyle/>
          <a:p>
            <a:pPr algn="ctr"/>
            <a:r>
              <a:rPr lang="en-US" sz="3700"/>
              <a:t>Accession Numbers used for Sequence data of each species</a:t>
            </a:r>
          </a:p>
        </p:txBody>
      </p:sp>
      <p:sp>
        <p:nvSpPr>
          <p:cNvPr id="68" name="Round Diagonal Corner Rectangle 6">
            <a:extLst>
              <a:ext uri="{FF2B5EF4-FFF2-40B4-BE49-F238E27FC236}">
                <a16:creationId xmlns:a16="http://schemas.microsoft.com/office/drawing/2014/main" id="{60B8E1AF-8762-4AD6-9888-EC0606086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74" y="639965"/>
            <a:ext cx="10879991" cy="3598548"/>
          </a:xfrm>
          <a:prstGeom prst="round2DiagRect">
            <a:avLst>
              <a:gd name="adj1" fmla="val 9529"/>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8EC4D89-3EF0-5347-9B0A-260824A20372}"/>
              </a:ext>
            </a:extLst>
          </p:cNvPr>
          <p:cNvPicPr>
            <a:picLocks noChangeAspect="1"/>
          </p:cNvPicPr>
          <p:nvPr/>
        </p:nvPicPr>
        <p:blipFill>
          <a:blip r:embed="rId5"/>
          <a:stretch>
            <a:fillRect/>
          </a:stretch>
        </p:blipFill>
        <p:spPr>
          <a:xfrm>
            <a:off x="973635" y="1605073"/>
            <a:ext cx="10266669" cy="1668332"/>
          </a:xfrm>
          <a:prstGeom prst="rect">
            <a:avLst/>
          </a:prstGeom>
        </p:spPr>
      </p:pic>
    </p:spTree>
    <p:extLst>
      <p:ext uri="{BB962C8B-B14F-4D97-AF65-F5344CB8AC3E}">
        <p14:creationId xmlns:p14="http://schemas.microsoft.com/office/powerpoint/2010/main" val="3736335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EA306B-E2A0-F241-ADF4-D19B37836886}"/>
              </a:ext>
            </a:extLst>
          </p:cNvPr>
          <p:cNvPicPr>
            <a:picLocks noChangeAspect="1"/>
          </p:cNvPicPr>
          <p:nvPr/>
        </p:nvPicPr>
        <p:blipFill>
          <a:blip r:embed="rId3"/>
          <a:stretch>
            <a:fillRect/>
          </a:stretch>
        </p:blipFill>
        <p:spPr>
          <a:xfrm>
            <a:off x="2543696" y="136675"/>
            <a:ext cx="7265322" cy="6584649"/>
          </a:xfrm>
          <a:prstGeom prst="rect">
            <a:avLst/>
          </a:prstGeom>
        </p:spPr>
      </p:pic>
    </p:spTree>
    <p:extLst>
      <p:ext uri="{BB962C8B-B14F-4D97-AF65-F5344CB8AC3E}">
        <p14:creationId xmlns:p14="http://schemas.microsoft.com/office/powerpoint/2010/main" val="16137178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1394</TotalTime>
  <Words>1441</Words>
  <Application>Microsoft Macintosh PowerPoint</Application>
  <PresentationFormat>Widescreen</PresentationFormat>
  <Paragraphs>125</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Tw Cen MT</vt:lpstr>
      <vt:lpstr>Circuit</vt:lpstr>
      <vt:lpstr>Phylogenetic Analysis and Reconstruction of the Panthera Lineage </vt:lpstr>
      <vt:lpstr>Intro: Article Reference</vt:lpstr>
      <vt:lpstr>Intro: Article overview</vt:lpstr>
      <vt:lpstr>Intro: Overview Cont.</vt:lpstr>
      <vt:lpstr>Article Discussion: Figure 1</vt:lpstr>
      <vt:lpstr>Methods and Data Used</vt:lpstr>
      <vt:lpstr>Figure 2: </vt:lpstr>
      <vt:lpstr>Accession Numbers used for Sequence data of each species</vt:lpstr>
      <vt:lpstr>PowerPoint Presentation</vt:lpstr>
      <vt:lpstr>Figure 3</vt:lpstr>
      <vt:lpstr>Figure 5</vt:lpstr>
      <vt:lpstr>Figure 6</vt:lpstr>
      <vt:lpstr>Figure 8</vt:lpstr>
      <vt:lpstr>Conclusion of Paper</vt:lpstr>
      <vt:lpstr>Reconstruction: Software &amp; Accession numbers used</vt:lpstr>
      <vt:lpstr>Reconstruction: ML and Max Parsimony</vt:lpstr>
      <vt:lpstr>ML attempt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Phylogenetic Analysis and Reconstruction of the Panthera Lineage </dc:title>
  <dc:creator>Gonzalez Garcia, Alexandra</dc:creator>
  <cp:lastModifiedBy>Gonzalez Garcia, Alexandra</cp:lastModifiedBy>
  <cp:revision>19</cp:revision>
  <cp:lastPrinted>2020-04-28T11:44:17Z</cp:lastPrinted>
  <dcterms:created xsi:type="dcterms:W3CDTF">2020-04-28T03:22:28Z</dcterms:created>
  <dcterms:modified xsi:type="dcterms:W3CDTF">2020-04-29T02:37:13Z</dcterms:modified>
</cp:coreProperties>
</file>